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2" r:id="rId11"/>
    <p:sldId id="293" r:id="rId12"/>
    <p:sldId id="294" r:id="rId13"/>
    <p:sldId id="295" r:id="rId14"/>
    <p:sldId id="296" r:id="rId15"/>
    <p:sldId id="272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944" autoAdjust="0"/>
  </p:normalViewPr>
  <p:slideViewPr>
    <p:cSldViewPr snapToGrid="0" snapToObjects="1">
      <p:cViewPr>
        <p:scale>
          <a:sx n="72" d="100"/>
          <a:sy n="72" d="100"/>
        </p:scale>
        <p:origin x="-27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A98B3-F88E-B94B-A7CA-82B67BB69C7B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41F99-00D5-5C43-9755-7A7BE4B1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75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r" rtl="1"/>
            <a:r>
              <a:rPr lang="ar-AE" b="1" baseline="0" dirty="0" smtClean="0">
                <a:solidFill>
                  <a:schemeClr val="tx1"/>
                </a:solidFill>
              </a:rPr>
              <a:t>الرئيسة </a:t>
            </a:r>
            <a:r>
              <a:rPr lang="ar-AE" b="1" baseline="0" dirty="0" smtClean="0">
                <a:solidFill>
                  <a:schemeClr val="tx1"/>
                </a:solidFill>
              </a:rPr>
              <a:t>السابقة "جين تاونسلي" تتبنى " عاطفيت جاهجاجا" أحد أوائل ضباط الشرطة النسائية في كوسوفو. عاطفيت ترتقي سلم الرتب العسكرية و تصل إلى رتبة نائب مفوض الشرطة ويتم اختيارها لتكون الرئيس الرابع لكوسوفو في الفترة بين عامي 2011 – 2016. وتحضر لتلقي كلمة في مؤتمر الجمعية العالمية للشرطة النسائية في كاردف معبرة عن شكرها وامتنانها للجمعية وتشجيعها للوفود.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6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24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4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ar-AE" baseline="0" dirty="0" smtClean="0"/>
          </a:p>
          <a:p>
            <a:pPr algn="r" rtl="1"/>
            <a:r>
              <a:rPr lang="ar-AE" b="1" baseline="0" dirty="0" smtClean="0">
                <a:solidFill>
                  <a:schemeClr val="tx1"/>
                </a:solidFill>
              </a:rPr>
              <a:t>الفائزة بجائزة المنحة الدراسية الدولية هو "ماكسين ل. جراهام من شرطة جويانا في مؤتمر برشلونة عام 2016. </a:t>
            </a: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محاطة برئيسة لجنة المنح الدراسية الدولية  لندا مايبري وسيندي تشين وتم تقديم المنحة من قبل رئيسة الجمعية مارجريت شورتر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35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85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pPr algn="r" rtl="1"/>
            <a:r>
              <a:rPr lang="ar-AE" b="1" baseline="0" dirty="0" smtClean="0">
                <a:solidFill>
                  <a:schemeClr val="tx1"/>
                </a:solidFill>
              </a:rPr>
              <a:t>ممثلي مجلس الإدارة : مايلي بيسواس، منسقة المنطقة 22، تشابلين تاميا داو، منسقة المنطقة 13 وأنيتا كلارك في مؤتمر برشلونة عام 2016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9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تعتبر </a:t>
            </a:r>
            <a:r>
              <a:rPr lang="ar-AE" b="1" dirty="0" smtClean="0">
                <a:solidFill>
                  <a:schemeClr val="tx1"/>
                </a:solidFill>
              </a:rPr>
              <a:t>هذه الشبكات شيئاَ  أساسيا لتبادل المعلومات والخبرات والتعلم و الدعم </a:t>
            </a:r>
            <a:r>
              <a:rPr lang="ar-AE" b="1" baseline="0" dirty="0" smtClean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87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ar-AE" baseline="0" dirty="0" smtClean="0"/>
          </a:p>
          <a:p>
            <a:pPr algn="r" rtl="1"/>
            <a:r>
              <a:rPr lang="ar-AE" b="1" baseline="0" dirty="0" smtClean="0">
                <a:solidFill>
                  <a:schemeClr val="tx1"/>
                </a:solidFill>
              </a:rPr>
              <a:t>أعضاء من شرطة جويانا وجوراكاو في مؤتمر برشلونا عام 2016 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4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8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9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7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6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56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39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9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1F99-00D5-5C43-9755-7A7BE4B17F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7/15/2017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://www.iawp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8534"/>
            <a:ext cx="7772400" cy="1780108"/>
          </a:xfrm>
        </p:spPr>
        <p:txBody>
          <a:bodyPr>
            <a:normAutofit/>
          </a:bodyPr>
          <a:lstStyle/>
          <a:p>
            <a:r>
              <a:rPr lang="ar-AE" dirty="0"/>
              <a:t>الجمعية العالمية للشرطة النسائية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35501"/>
            <a:ext cx="6400800" cy="626534"/>
          </a:xfrm>
        </p:spPr>
        <p:txBody>
          <a:bodyPr>
            <a:noAutofit/>
          </a:bodyPr>
          <a:lstStyle/>
          <a:p>
            <a:r>
              <a:rPr lang="ar-AE" sz="4400" b="1" smtClean="0">
                <a:solidFill>
                  <a:schemeClr val="tx2"/>
                </a:solidFill>
              </a:rPr>
              <a:t>مقدمة 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633" y="393700"/>
            <a:ext cx="2540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		</a:t>
            </a:r>
            <a:r>
              <a:rPr lang="ar-AE" sz="2800" dirty="0"/>
              <a:t> الجمعية العالمية للشرطة النسائية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186" y="1928842"/>
            <a:ext cx="8625951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chemeClr val="tx2"/>
                </a:solidFill>
              </a:rPr>
              <a:t>هيكل الحوكمة (الإدارة) 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algn="r" rtl="1"/>
            <a:r>
              <a:rPr lang="ar-AE" sz="2400" b="1" dirty="0" smtClean="0">
                <a:solidFill>
                  <a:schemeClr val="tx2"/>
                </a:solidFill>
              </a:rPr>
              <a:t>مجلس الإدارة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400" b="1" dirty="0" smtClean="0">
                <a:solidFill>
                  <a:schemeClr val="tx2"/>
                </a:solidFill>
              </a:rPr>
              <a:t>الرئيس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400" b="1" dirty="0" smtClean="0">
                <a:solidFill>
                  <a:schemeClr val="tx2"/>
                </a:solidFill>
              </a:rPr>
              <a:t>الرئيس التنفيذي – يتم تعيينه من قبل الرئيس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400" b="1" dirty="0" smtClean="0">
                <a:solidFill>
                  <a:schemeClr val="tx2"/>
                </a:solidFill>
              </a:rPr>
              <a:t>3 نواب للرئيس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400" b="1" dirty="0" smtClean="0">
                <a:solidFill>
                  <a:schemeClr val="tx2"/>
                </a:solidFill>
              </a:rPr>
              <a:t>26 منسق إقليمي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400" b="1" dirty="0" smtClean="0">
                <a:solidFill>
                  <a:schemeClr val="tx2"/>
                </a:solidFill>
              </a:rPr>
              <a:t>سكرتير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400" b="1" dirty="0" smtClean="0">
                <a:solidFill>
                  <a:schemeClr val="tx2"/>
                </a:solidFill>
              </a:rPr>
              <a:t>أمين الخزانة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400" b="1" dirty="0" smtClean="0">
                <a:solidFill>
                  <a:schemeClr val="tx2"/>
                </a:solidFill>
              </a:rPr>
              <a:t>مأمور التنفيذ  الذي تعينه الهيئة التشريعية لتنفيذ الأوامر </a:t>
            </a:r>
            <a:endParaRPr lang="en-US" sz="2400" b="1" dirty="0" smtClean="0">
              <a:solidFill>
                <a:schemeClr val="tx2"/>
              </a:solidFill>
            </a:endParaRP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3200" b="1" dirty="0"/>
              <a:t>		</a:t>
            </a:r>
            <a:r>
              <a:rPr lang="ar-AE" sz="3200" b="1" dirty="0"/>
              <a:t> الجمعية العالمية للشرطة النسائية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295" y="1706605"/>
            <a:ext cx="831165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chemeClr val="tx2"/>
                </a:solidFill>
              </a:rPr>
              <a:t>     </a:t>
            </a:r>
            <a:r>
              <a:rPr lang="ar-AE" sz="3200" b="1" dirty="0" smtClean="0">
                <a:solidFill>
                  <a:schemeClr val="tx2"/>
                </a:solidFill>
              </a:rPr>
              <a:t>هيكل الحوكمة - تابع</a:t>
            </a:r>
            <a:endParaRPr lang="en-US" sz="3200" dirty="0" smtClean="0">
              <a:solidFill>
                <a:schemeClr val="tx2"/>
              </a:solidFill>
            </a:endParaRPr>
          </a:p>
          <a:p>
            <a:endParaRPr lang="en-US" sz="3200" dirty="0" smtClean="0">
              <a:solidFill>
                <a:schemeClr val="tx2"/>
              </a:solidFill>
            </a:endParaRPr>
          </a:p>
          <a:p>
            <a:pPr marL="342900" indent="-342900" algn="r" rtl="1">
              <a:buFont typeface="Arial"/>
              <a:buChar char="•"/>
            </a:pPr>
            <a:r>
              <a:rPr lang="ar-AE" sz="3200" dirty="0" smtClean="0">
                <a:solidFill>
                  <a:schemeClr val="tx2"/>
                </a:solidFill>
              </a:rPr>
              <a:t>مؤرخ (متخصص في التاريخ)</a:t>
            </a:r>
            <a:endParaRPr lang="en-US" sz="3200" dirty="0">
              <a:solidFill>
                <a:schemeClr val="tx2"/>
              </a:solidFill>
            </a:endParaRPr>
          </a:p>
          <a:p>
            <a:pPr marL="342900" indent="-342900" algn="r" rtl="1">
              <a:buFont typeface="Arial"/>
              <a:buChar char="•"/>
            </a:pPr>
            <a:r>
              <a:rPr lang="ar-AE" sz="3200" dirty="0" smtClean="0">
                <a:solidFill>
                  <a:schemeClr val="tx2"/>
                </a:solidFill>
              </a:rPr>
              <a:t>كاهن</a:t>
            </a:r>
          </a:p>
          <a:p>
            <a:pPr marL="342900" indent="-342900" algn="r" rtl="1">
              <a:buFont typeface="Arial"/>
              <a:buChar char="•"/>
            </a:pPr>
            <a:r>
              <a:rPr lang="ar-AE" sz="3200" dirty="0" smtClean="0">
                <a:solidFill>
                  <a:schemeClr val="tx2"/>
                </a:solidFill>
              </a:rPr>
              <a:t>مجلس الأمناء 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 algn="r" rtl="1"/>
            <a:r>
              <a:rPr lang="ar-AE" sz="3200" dirty="0" smtClean="0">
                <a:solidFill>
                  <a:schemeClr val="tx2"/>
                </a:solidFill>
              </a:rPr>
              <a:t>يعتبر جميع الرؤساء السابقين أعضاء في مجلس الأمناء </a:t>
            </a:r>
          </a:p>
          <a:p>
            <a:pPr lvl="1" algn="r" rtl="1"/>
            <a:r>
              <a:rPr lang="ar-AE" sz="3200" dirty="0" smtClean="0">
                <a:solidFill>
                  <a:schemeClr val="tx2"/>
                </a:solidFill>
              </a:rPr>
              <a:t>أعضاء مجلس الإدارة هم المخولين بقبول وصرف المنح و التبرعات 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 lvl="1"/>
            <a:endParaRPr lang="en-US" sz="2400" dirty="0">
              <a:solidFill>
                <a:schemeClr val="tx2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b="1" dirty="0"/>
              <a:t>		</a:t>
            </a:r>
            <a:r>
              <a:rPr lang="ar-AE" sz="2400" b="1" dirty="0"/>
              <a:t> الجمعية العالمية للشرطة النسائية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176" y="1692350"/>
            <a:ext cx="4388492" cy="429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ar-AE" sz="2800" b="1" dirty="0" smtClean="0">
                <a:solidFill>
                  <a:schemeClr val="tx2"/>
                </a:solidFill>
              </a:rPr>
              <a:t>مصادر التمويل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 marL="800100" lvl="1" indent="-342900" algn="r" rtl="1">
              <a:lnSpc>
                <a:spcPct val="90000"/>
              </a:lnSpc>
              <a:buFont typeface="Wingdings" charset="2"/>
              <a:buChar char="²"/>
            </a:pPr>
            <a:r>
              <a:rPr lang="ar-AE" sz="2800" dirty="0" smtClean="0">
                <a:solidFill>
                  <a:schemeClr val="tx2"/>
                </a:solidFill>
              </a:rPr>
              <a:t>رسوم العضوية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charset="2"/>
              <a:buChar char="²"/>
            </a:pPr>
            <a:endParaRPr lang="en-US" sz="2800" dirty="0">
              <a:solidFill>
                <a:schemeClr val="tx2"/>
              </a:solidFill>
            </a:endParaRPr>
          </a:p>
          <a:p>
            <a:pPr marL="800100" lvl="1" indent="-342900" algn="r" rtl="1">
              <a:lnSpc>
                <a:spcPct val="90000"/>
              </a:lnSpc>
              <a:buFont typeface="Wingdings" charset="2"/>
              <a:buChar char="²"/>
            </a:pPr>
            <a:r>
              <a:rPr lang="ar-AE" sz="2800" dirty="0" smtClean="0">
                <a:solidFill>
                  <a:schemeClr val="tx2"/>
                </a:solidFill>
              </a:rPr>
              <a:t>عوائد المؤتمرات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charset="2"/>
              <a:buChar char="²"/>
            </a:pPr>
            <a:endParaRPr lang="en-US" sz="2800" dirty="0">
              <a:solidFill>
                <a:schemeClr val="tx2"/>
              </a:solidFill>
            </a:endParaRPr>
          </a:p>
          <a:p>
            <a:pPr marL="800100" lvl="1" indent="-342900" algn="r" rtl="1">
              <a:lnSpc>
                <a:spcPct val="90000"/>
              </a:lnSpc>
              <a:buFont typeface="Wingdings" charset="2"/>
              <a:buChar char="²"/>
            </a:pPr>
            <a:r>
              <a:rPr lang="ar-AE" sz="2800" dirty="0" smtClean="0">
                <a:solidFill>
                  <a:schemeClr val="tx2"/>
                </a:solidFill>
              </a:rPr>
              <a:t>الرعاية</a:t>
            </a:r>
          </a:p>
          <a:p>
            <a:pPr lvl="1" algn="r" rtl="1">
              <a:lnSpc>
                <a:spcPct val="90000"/>
              </a:lnSpc>
            </a:pPr>
            <a:r>
              <a:rPr lang="ar-AE" sz="2800" dirty="0" smtClean="0">
                <a:solidFill>
                  <a:schemeClr val="tx2"/>
                </a:solidFill>
              </a:rPr>
              <a:t> </a:t>
            </a:r>
          </a:p>
          <a:p>
            <a:pPr marL="800100" lvl="1" indent="-342900" algn="r" rtl="1">
              <a:lnSpc>
                <a:spcPct val="90000"/>
              </a:lnSpc>
              <a:buFont typeface="Wingdings" charset="2"/>
              <a:buChar char="²"/>
            </a:pPr>
            <a:r>
              <a:rPr lang="ar-AE" sz="2800" dirty="0" smtClean="0">
                <a:solidFill>
                  <a:schemeClr val="tx2"/>
                </a:solidFill>
              </a:rPr>
              <a:t>التبرعات للجمعية </a:t>
            </a:r>
          </a:p>
          <a:p>
            <a:pPr marL="800100" lvl="1" indent="-342900" algn="r" rtl="1">
              <a:lnSpc>
                <a:spcPct val="90000"/>
              </a:lnSpc>
              <a:buFont typeface="Wingdings" charset="2"/>
              <a:buChar char="²"/>
            </a:pPr>
            <a:endParaRPr lang="ar-AE" sz="2800" dirty="0" smtClean="0">
              <a:solidFill>
                <a:schemeClr val="tx2"/>
              </a:solidFill>
            </a:endParaRPr>
          </a:p>
          <a:p>
            <a:pPr marL="800100" lvl="1" indent="-342900" algn="r" rtl="1">
              <a:lnSpc>
                <a:spcPct val="90000"/>
              </a:lnSpc>
              <a:buFont typeface="Wingdings" charset="2"/>
              <a:buChar char="²"/>
            </a:pPr>
            <a:r>
              <a:rPr lang="ar-AE" sz="2800" dirty="0" smtClean="0">
                <a:solidFill>
                  <a:schemeClr val="tx2"/>
                </a:solidFill>
              </a:rPr>
              <a:t>التجارة 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35225" y="41778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4" descr="IAWPFrontImage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14" r="-30014"/>
          <a:stretch>
            <a:fillRect/>
          </a:stretch>
        </p:blipFill>
        <p:spPr>
          <a:xfrm>
            <a:off x="4267200" y="1646596"/>
            <a:ext cx="4948236" cy="48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336449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b="1" dirty="0"/>
              <a:t>		</a:t>
            </a:r>
            <a:r>
              <a:rPr lang="ar-AE" sz="2400" b="1" dirty="0"/>
              <a:t> الجمعية العالمية للشرطة النسائية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176" y="1983604"/>
            <a:ext cx="8278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>
              <a:lnSpc>
                <a:spcPct val="90000"/>
              </a:lnSpc>
            </a:pPr>
            <a:r>
              <a:rPr lang="ar-AE" sz="2400" b="1" dirty="0" smtClean="0">
                <a:solidFill>
                  <a:schemeClr val="tx2"/>
                </a:solidFill>
              </a:rPr>
              <a:t>أنشطة الجمعية 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endParaRPr lang="en-US" sz="2800" dirty="0">
              <a:solidFill>
                <a:schemeClr val="tx2"/>
              </a:solidFill>
            </a:endParaRPr>
          </a:p>
          <a:p>
            <a:pPr marL="800100" lvl="1" indent="-342900" algn="r" rtl="1">
              <a:lnSpc>
                <a:spcPct val="90000"/>
              </a:lnSpc>
              <a:buFont typeface="Wingdings" charset="2"/>
              <a:buChar char="²"/>
            </a:pPr>
            <a:r>
              <a:rPr lang="ar-AE" sz="2800" dirty="0" smtClean="0">
                <a:solidFill>
                  <a:schemeClr val="tx2"/>
                </a:solidFill>
              </a:rPr>
              <a:t>المؤتمرات التدريبية : الدولية والإقليمية </a:t>
            </a:r>
          </a:p>
          <a:p>
            <a:pPr marL="800100" lvl="1" indent="-342900" algn="r" rtl="1">
              <a:lnSpc>
                <a:spcPct val="90000"/>
              </a:lnSpc>
              <a:buFont typeface="Wingdings" charset="2"/>
              <a:buChar char="²"/>
            </a:pPr>
            <a:r>
              <a:rPr lang="ar-AE" sz="2800" dirty="0" smtClean="0">
                <a:solidFill>
                  <a:schemeClr val="tx2"/>
                </a:solidFill>
              </a:rPr>
              <a:t>برنامج :تبنى ضابطاً" </a:t>
            </a:r>
          </a:p>
          <a:p>
            <a:pPr marL="800100" lvl="1" indent="-342900" algn="r" rtl="1">
              <a:lnSpc>
                <a:spcPct val="90000"/>
              </a:lnSpc>
              <a:buFont typeface="Wingdings" charset="2"/>
              <a:buChar char="²"/>
            </a:pPr>
            <a:r>
              <a:rPr lang="ar-AE" sz="2800" dirty="0" smtClean="0">
                <a:solidFill>
                  <a:schemeClr val="tx2"/>
                </a:solidFill>
              </a:rPr>
              <a:t>المشاركة في لجنة الأمم المتحدة المعنية بإجتماعات المرأة في نيويورك  </a:t>
            </a:r>
          </a:p>
          <a:p>
            <a:pPr marL="800100" lvl="1" indent="-342900" algn="r" rtl="1">
              <a:lnSpc>
                <a:spcPct val="90000"/>
              </a:lnSpc>
              <a:buFont typeface="Wingdings" charset="2"/>
              <a:buChar char="²"/>
            </a:pPr>
            <a:r>
              <a:rPr lang="ar-AE" sz="2800" dirty="0" smtClean="0">
                <a:solidFill>
                  <a:schemeClr val="tx2"/>
                </a:solidFill>
              </a:rPr>
              <a:t>الحملات المتوافقة مع قيم الجمعية والخاصة بالعنف ضد المرأة والإتجار في البشر 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338328"/>
            <a:ext cx="8405624" cy="1110305"/>
          </a:xfrm>
        </p:spPr>
        <p:txBody>
          <a:bodyPr>
            <a:normAutofit/>
          </a:bodyPr>
          <a:lstStyle/>
          <a:p>
            <a:r>
              <a:rPr lang="en-US" sz="2400" b="1" dirty="0"/>
              <a:t>		</a:t>
            </a:r>
            <a:r>
              <a:rPr lang="ar-AE" sz="2400" b="1" dirty="0"/>
              <a:t> الجمعية العالمية للشرطة النسائية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8092" y="3554557"/>
            <a:ext cx="4034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 smtClean="0">
                <a:solidFill>
                  <a:srgbClr val="052E65"/>
                </a:solidFill>
              </a:rPr>
              <a:t>قصة نجاح من برنامج "تبنى ضابطاً" </a:t>
            </a:r>
            <a:endParaRPr lang="en-US" sz="2800" dirty="0">
              <a:solidFill>
                <a:srgbClr val="052E65"/>
              </a:solidFill>
            </a:endParaRPr>
          </a:p>
        </p:txBody>
      </p:sp>
      <p:pic>
        <p:nvPicPr>
          <p:cNvPr id="6" name="Picture 5" descr="AtifeteJahjaga-2014ClintonGlobalInitiative-NoCreditNeeded-cop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30" y="2491712"/>
            <a:ext cx="2674771" cy="387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b="1" dirty="0"/>
              <a:t>		</a:t>
            </a:r>
            <a:r>
              <a:rPr lang="ar-AE" sz="2400" b="1" dirty="0"/>
              <a:t> الجمعية العالمية للشرطة النسائية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83604"/>
            <a:ext cx="4691793" cy="367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ar-AE" sz="2400" b="1" dirty="0" smtClean="0">
                <a:solidFill>
                  <a:schemeClr val="tx2"/>
                </a:solidFill>
              </a:rPr>
              <a:t>للتواصل</a:t>
            </a:r>
          </a:p>
          <a:p>
            <a:pPr lvl="1" algn="r" rtl="1"/>
            <a:r>
              <a:rPr lang="ar-AE" sz="2400" b="1" dirty="0" smtClean="0">
                <a:solidFill>
                  <a:schemeClr val="tx2"/>
                </a:solidFill>
              </a:rPr>
              <a:t>الموقع الإلكتروني : </a:t>
            </a:r>
            <a:r>
              <a:rPr lang="en-US" sz="2400" b="1" dirty="0" smtClean="0">
                <a:solidFill>
                  <a:schemeClr val="tx2"/>
                </a:solidFill>
                <a:hlinkClick r:id="rId4"/>
              </a:rPr>
              <a:t>www.iawp.org</a:t>
            </a:r>
            <a:endParaRPr lang="ar-AE" sz="2400" b="1" dirty="0" smtClean="0">
              <a:solidFill>
                <a:schemeClr val="tx2"/>
              </a:solidFill>
            </a:endParaRPr>
          </a:p>
          <a:p>
            <a:pPr lvl="1" algn="r" rtl="1"/>
            <a:r>
              <a:rPr lang="ar-AE" sz="2400" b="1" dirty="0" smtClean="0">
                <a:solidFill>
                  <a:schemeClr val="tx2"/>
                </a:solidFill>
              </a:rPr>
              <a:t>المجلة ربع السنوية للشرطة النسائية </a:t>
            </a:r>
          </a:p>
          <a:p>
            <a:pPr lvl="1" algn="r" rtl="1"/>
            <a:r>
              <a:rPr lang="ar-AE" sz="2400" b="1" dirty="0" smtClean="0">
                <a:solidFill>
                  <a:schemeClr val="tx2"/>
                </a:solidFill>
              </a:rPr>
              <a:t>نسخة الكترونية و نسخة ورقية</a:t>
            </a:r>
          </a:p>
          <a:p>
            <a:pPr lvl="1" algn="r" rtl="1"/>
            <a:r>
              <a:rPr lang="ar-AE" sz="2400" b="1" dirty="0" smtClean="0">
                <a:solidFill>
                  <a:schemeClr val="tx2"/>
                </a:solidFill>
              </a:rPr>
              <a:t>تويتر : </a:t>
            </a:r>
            <a:r>
              <a:rPr lang="en-US" sz="2400" b="1" dirty="0">
                <a:solidFill>
                  <a:schemeClr val="tx2"/>
                </a:solidFill>
              </a:rPr>
              <a:t>@</a:t>
            </a:r>
            <a:r>
              <a:rPr lang="en-US" sz="2400" b="1" dirty="0" err="1" smtClean="0">
                <a:solidFill>
                  <a:schemeClr val="tx2"/>
                </a:solidFill>
              </a:rPr>
              <a:t>IAWPInfo</a:t>
            </a:r>
            <a:endParaRPr lang="ar-AE" sz="2400" b="1" dirty="0" smtClean="0">
              <a:solidFill>
                <a:schemeClr val="tx2"/>
              </a:solidFill>
            </a:endParaRPr>
          </a:p>
          <a:p>
            <a:pPr lvl="1" algn="r" rtl="1"/>
            <a:r>
              <a:rPr lang="ar-AE" sz="2400" b="1" dirty="0" smtClean="0">
                <a:solidFill>
                  <a:schemeClr val="tx2"/>
                </a:solidFill>
              </a:rPr>
              <a:t>منتديات نقاشية على الشبكة </a:t>
            </a:r>
          </a:p>
          <a:p>
            <a:pPr lvl="1" algn="r" rtl="1"/>
            <a:r>
              <a:rPr lang="ar-AE" sz="2400" b="1" dirty="0" smtClean="0">
                <a:solidFill>
                  <a:schemeClr val="tx2"/>
                </a:solidFill>
              </a:rPr>
              <a:t>مدونات إخبارية إقليمية </a:t>
            </a:r>
            <a:endParaRPr lang="en-US" sz="2400" b="1" dirty="0">
              <a:solidFill>
                <a:schemeClr val="tx2"/>
              </a:solidFill>
            </a:endParaRPr>
          </a:p>
          <a:p>
            <a:pPr lvl="1" algn="r" rtl="1"/>
            <a:r>
              <a:rPr lang="ar-AE" sz="2400" b="1" dirty="0" smtClean="0">
                <a:solidFill>
                  <a:schemeClr val="tx2"/>
                </a:solidFill>
              </a:rPr>
              <a:t> أبحاث منشورة </a:t>
            </a:r>
            <a:endParaRPr lang="en-US" sz="2400" b="1" dirty="0">
              <a:solidFill>
                <a:schemeClr val="tx2"/>
              </a:solidFill>
            </a:endParaRPr>
          </a:p>
          <a:p>
            <a:pPr lvl="1">
              <a:lnSpc>
                <a:spcPct val="70000"/>
              </a:lnSpc>
            </a:pPr>
            <a:endParaRPr lang="en-US" sz="2400" b="1" dirty="0">
              <a:solidFill>
                <a:schemeClr val="tx2"/>
              </a:solidFill>
            </a:endParaRPr>
          </a:p>
          <a:p>
            <a:pPr lvl="1"/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8683" y="34809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Cover-WomenPolice_Feb-April201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793" y="1329422"/>
            <a:ext cx="3727116" cy="52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b="1" dirty="0"/>
              <a:t>		</a:t>
            </a:r>
            <a:r>
              <a:rPr lang="ar-AE" sz="2400" b="1" dirty="0"/>
              <a:t> الجمعية العالمية للشرطة النسائية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176" y="1983604"/>
            <a:ext cx="48454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ar-AE" sz="2400" b="1" dirty="0" smtClean="0">
                <a:solidFill>
                  <a:schemeClr val="tx2"/>
                </a:solidFill>
              </a:rPr>
              <a:t>المؤتمرات التدريبية للجمعية 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lvl="1" algn="r" rtl="1"/>
            <a:r>
              <a:rPr lang="ar-AE" sz="2400" dirty="0" smtClean="0">
                <a:solidFill>
                  <a:schemeClr val="tx2"/>
                </a:solidFill>
              </a:rPr>
              <a:t> </a:t>
            </a:r>
            <a:r>
              <a:rPr lang="ar-AE" sz="2400" b="1" dirty="0" smtClean="0">
                <a:solidFill>
                  <a:schemeClr val="tx2"/>
                </a:solidFill>
              </a:rPr>
              <a:t>2011  ليكسنغتون – الولايات المتحدة الأمريكية </a:t>
            </a:r>
          </a:p>
          <a:p>
            <a:pPr marL="914400" lvl="1" indent="-457200" algn="r" rtl="1">
              <a:buAutoNum type="arabicPlain" startAt="2012"/>
            </a:pPr>
            <a:r>
              <a:rPr lang="ar-AE" sz="2400" b="1" dirty="0" smtClean="0">
                <a:solidFill>
                  <a:schemeClr val="tx2"/>
                </a:solidFill>
              </a:rPr>
              <a:t> سانت جونس – كندا</a:t>
            </a:r>
          </a:p>
          <a:p>
            <a:pPr marL="914400" lvl="1" indent="-457200" algn="r" rtl="1">
              <a:buAutoNum type="arabicPlain" startAt="2012"/>
            </a:pPr>
            <a:r>
              <a:rPr lang="ar-AE" sz="2400" b="1" dirty="0">
                <a:solidFill>
                  <a:schemeClr val="tx2"/>
                </a:solidFill>
              </a:rPr>
              <a:t> </a:t>
            </a:r>
            <a:r>
              <a:rPr lang="ar-AE" sz="2400" b="1" dirty="0" smtClean="0">
                <a:solidFill>
                  <a:schemeClr val="tx2"/>
                </a:solidFill>
              </a:rPr>
              <a:t>ديربان – جنوب أفريقيا </a:t>
            </a:r>
          </a:p>
          <a:p>
            <a:pPr marL="914400" lvl="1" indent="-457200" algn="r" rtl="1">
              <a:buAutoNum type="arabicPlain" startAt="2012"/>
            </a:pPr>
            <a:r>
              <a:rPr lang="ar-AE" sz="2400" b="1" dirty="0">
                <a:solidFill>
                  <a:schemeClr val="tx2"/>
                </a:solidFill>
              </a:rPr>
              <a:t> </a:t>
            </a:r>
            <a:r>
              <a:rPr lang="ar-AE" sz="2400" b="1" dirty="0" smtClean="0">
                <a:solidFill>
                  <a:schemeClr val="tx2"/>
                </a:solidFill>
              </a:rPr>
              <a:t>وينيبيغ – كندا </a:t>
            </a:r>
          </a:p>
          <a:p>
            <a:pPr marL="914400" lvl="1" indent="-457200" algn="r" rtl="1">
              <a:buAutoNum type="arabicPlain" startAt="2012"/>
            </a:pPr>
            <a:r>
              <a:rPr lang="ar-AE" sz="2400" b="1" dirty="0">
                <a:solidFill>
                  <a:schemeClr val="tx2"/>
                </a:solidFill>
              </a:rPr>
              <a:t> </a:t>
            </a:r>
            <a:r>
              <a:rPr lang="ar-AE" sz="2400" b="1" dirty="0" smtClean="0">
                <a:solidFill>
                  <a:schemeClr val="tx2"/>
                </a:solidFill>
              </a:rPr>
              <a:t>كاردف – ويلز – المملكة المتحدة</a:t>
            </a:r>
          </a:p>
          <a:p>
            <a:pPr marL="914400" lvl="1" indent="-457200" algn="r" rtl="1">
              <a:buAutoNum type="arabicPlain" startAt="2012"/>
            </a:pPr>
            <a:r>
              <a:rPr lang="ar-AE" sz="2400" b="1" dirty="0">
                <a:solidFill>
                  <a:schemeClr val="tx2"/>
                </a:solidFill>
              </a:rPr>
              <a:t> </a:t>
            </a:r>
            <a:r>
              <a:rPr lang="ar-AE" sz="2400" b="1" dirty="0" smtClean="0">
                <a:solidFill>
                  <a:schemeClr val="tx2"/>
                </a:solidFill>
              </a:rPr>
              <a:t>برشلونة – إسبانيا </a:t>
            </a:r>
          </a:p>
          <a:p>
            <a:pPr marL="914400" lvl="1" indent="-457200" algn="r" rtl="1">
              <a:buAutoNum type="arabicPlain" startAt="2012"/>
            </a:pPr>
            <a:r>
              <a:rPr lang="ar-AE" sz="2400" b="1" dirty="0">
                <a:solidFill>
                  <a:schemeClr val="tx2"/>
                </a:solidFill>
              </a:rPr>
              <a:t> </a:t>
            </a:r>
            <a:r>
              <a:rPr lang="ar-AE" sz="2400" b="1" dirty="0" smtClean="0">
                <a:solidFill>
                  <a:schemeClr val="tx2"/>
                </a:solidFill>
              </a:rPr>
              <a:t>كارنس – أستراليا </a:t>
            </a:r>
          </a:p>
          <a:p>
            <a:pPr marL="914400" lvl="1" indent="-457200" algn="r" rtl="1">
              <a:buAutoNum type="arabicPlain" startAt="2012"/>
            </a:pPr>
            <a:r>
              <a:rPr lang="ar-AE" sz="2400" b="1" dirty="0">
                <a:solidFill>
                  <a:schemeClr val="tx2"/>
                </a:solidFill>
              </a:rPr>
              <a:t> </a:t>
            </a:r>
            <a:r>
              <a:rPr lang="ar-AE" sz="2400" b="1" dirty="0" smtClean="0">
                <a:solidFill>
                  <a:schemeClr val="tx2"/>
                </a:solidFill>
              </a:rPr>
              <a:t>كالجاري – كندا </a:t>
            </a:r>
          </a:p>
          <a:p>
            <a:pPr marL="914400" lvl="1" indent="-457200" algn="r" rtl="1">
              <a:buAutoNum type="arabicPlain" startAt="2012"/>
            </a:pPr>
            <a:r>
              <a:rPr lang="ar-AE" sz="2400" b="1" dirty="0">
                <a:solidFill>
                  <a:schemeClr val="tx2"/>
                </a:solidFill>
              </a:rPr>
              <a:t> </a:t>
            </a:r>
            <a:r>
              <a:rPr lang="ar-AE" sz="2400" b="1" dirty="0" smtClean="0">
                <a:solidFill>
                  <a:schemeClr val="tx2"/>
                </a:solidFill>
              </a:rPr>
              <a:t>أنكاريج – الولايات المتحدة الأمريكية 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685" y="1591056"/>
            <a:ext cx="3114115" cy="469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1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267801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b="1" dirty="0"/>
              <a:t>		</a:t>
            </a:r>
            <a:r>
              <a:rPr lang="ar-AE" sz="2400" b="1" dirty="0"/>
              <a:t> الجمعية العالمية للشرطة النسائية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177" y="1737383"/>
            <a:ext cx="39733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ar-AE" sz="2400" b="1" dirty="0" smtClean="0">
                <a:solidFill>
                  <a:schemeClr val="tx2"/>
                </a:solidFill>
              </a:rPr>
              <a:t>الجوائز و التكريمات السنوية للجمعية:- 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AE" sz="2400" b="1" dirty="0" smtClean="0">
                <a:solidFill>
                  <a:schemeClr val="tx2"/>
                </a:solidFill>
              </a:rPr>
              <a:t>ضابط العام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AE" sz="2400" b="1" dirty="0" smtClean="0">
                <a:solidFill>
                  <a:schemeClr val="tx2"/>
                </a:solidFill>
              </a:rPr>
              <a:t>الشجاعة 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AE" sz="2400" b="1" dirty="0" smtClean="0">
                <a:solidFill>
                  <a:schemeClr val="tx2"/>
                </a:solidFill>
              </a:rPr>
              <a:t>التميز في الأداء 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AE" sz="2400" b="1" dirty="0" smtClean="0">
                <a:solidFill>
                  <a:schemeClr val="tx2"/>
                </a:solidFill>
              </a:rPr>
              <a:t>القيادة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AE" sz="2400" b="1" dirty="0" smtClean="0">
                <a:solidFill>
                  <a:schemeClr val="tx2"/>
                </a:solidFill>
              </a:rPr>
              <a:t>التوجيه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AE" sz="2400" b="1" dirty="0" smtClean="0">
                <a:solidFill>
                  <a:schemeClr val="tx2"/>
                </a:solidFill>
              </a:rPr>
              <a:t>خدمة المجتمع 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AE" sz="2400" b="1" dirty="0" smtClean="0">
                <a:solidFill>
                  <a:schemeClr val="tx2"/>
                </a:solidFill>
              </a:rPr>
              <a:t>الإنجاز المدني 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AE" sz="2400" b="1" dirty="0" smtClean="0">
                <a:solidFill>
                  <a:schemeClr val="tx2"/>
                </a:solidFill>
              </a:rPr>
              <a:t>جائزة للضباط الذكور – دعماً لحملة "هو لها" التابعة للأمم المتحدة وهي جائزة جديدة تم أستحدثت عام 2017 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lvl="1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30198900096_f963849629_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01" y="1450962"/>
            <a:ext cx="3732151" cy="50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b="1" dirty="0"/>
              <a:t>		</a:t>
            </a:r>
            <a:r>
              <a:rPr lang="ar-AE" sz="2400" b="1" dirty="0"/>
              <a:t> الجمعية العالمية للشرطة النسائية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pic>
        <p:nvPicPr>
          <p:cNvPr id="5" name="Picture 4" descr="30148211591_5d6fdb4809_o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7" t="3390" r="5629" b="15367"/>
          <a:stretch/>
        </p:blipFill>
        <p:spPr>
          <a:xfrm>
            <a:off x="1994241" y="2569894"/>
            <a:ext cx="5147475" cy="3804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226" y="1818557"/>
            <a:ext cx="787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 smtClean="0">
                <a:solidFill>
                  <a:schemeClr val="tx2">
                    <a:lumMod val="75000"/>
                  </a:schemeClr>
                </a:solidFill>
                <a:latin typeface="Avenir Black Oblique"/>
                <a:cs typeface="Avenir Black Oblique"/>
              </a:rPr>
              <a:t>جائزة المنحة الدراسية الدولية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25389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267801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b="1" dirty="0"/>
              <a:t>		</a:t>
            </a:r>
            <a:r>
              <a:rPr lang="ar-AE" sz="2400" b="1" dirty="0"/>
              <a:t> الجمعية العالمية للشرطة النسائية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083" y="1737383"/>
            <a:ext cx="826101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ar-AE" sz="2800" b="1" dirty="0" smtClean="0">
                <a:solidFill>
                  <a:schemeClr val="tx2"/>
                </a:solidFill>
              </a:rPr>
              <a:t>معايير التقدير والمنحة الدراسية الدولية: </a:t>
            </a:r>
          </a:p>
          <a:p>
            <a:pPr lvl="1"/>
            <a:endParaRPr lang="en-US" sz="2400" b="1" dirty="0" smtClean="0">
              <a:solidFill>
                <a:schemeClr val="tx2"/>
              </a:solidFill>
            </a:endParaRPr>
          </a:p>
          <a:p>
            <a:pPr marL="800100" lvl="1" indent="-342900" algn="r" rtl="1">
              <a:buFont typeface="Wingdings" charset="2"/>
              <a:buChar char="ü"/>
            </a:pPr>
            <a:r>
              <a:rPr lang="ar-AE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ضابط شرطة متميز يعمل خارج حدود أمريكا الشمالية </a:t>
            </a:r>
            <a:endParaRPr lang="en-GB" alt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800100" lvl="1" indent="-342900" algn="r" rtl="1">
              <a:spcBef>
                <a:spcPts val="600"/>
              </a:spcBef>
              <a:buClr>
                <a:srgbClr val="18385A"/>
              </a:buClr>
              <a:buSzPct val="70000"/>
              <a:buFont typeface="Wingdings" charset="2"/>
              <a:buChar char="ü"/>
              <a:defRPr/>
            </a:pPr>
            <a:r>
              <a:rPr lang="ar-AE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توفر الدليل على المهارات الشرطية و القدرة على زيادة الوعي والفهم والقدرة على تسويق أهداف الجمعية العالمية للشرطة النسائية </a:t>
            </a:r>
            <a:endParaRPr lang="en-GB" altLang="en-US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spcBef>
                <a:spcPts val="600"/>
              </a:spcBef>
              <a:buClr>
                <a:srgbClr val="18385A"/>
              </a:buClr>
              <a:buSzPct val="70000"/>
              <a:defRPr/>
            </a:pPr>
            <a:endParaRPr lang="en-GB" alt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800100" lvl="1" indent="-342900" algn="r" rtl="1">
              <a:buFont typeface="Wingdings" charset="2"/>
              <a:buChar char="Ø"/>
            </a:pPr>
            <a:r>
              <a:rPr lang="ar-AE" altLang="en-US" sz="2000" b="1" dirty="0" smtClean="0">
                <a:solidFill>
                  <a:schemeClr val="bg2">
                    <a:lumMod val="25000"/>
                  </a:schemeClr>
                </a:solidFill>
              </a:rPr>
              <a:t>يحصل الفائز على مصاريف حضور أحد مؤتمرات التدريب السنوية </a:t>
            </a:r>
            <a:endParaRPr lang="en-GB" altLang="en-US" sz="2000" b="1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338328"/>
            <a:ext cx="8405624" cy="1252728"/>
          </a:xfrm>
        </p:spPr>
        <p:txBody>
          <a:bodyPr>
            <a:normAutofit/>
          </a:bodyPr>
          <a:lstStyle/>
          <a:p>
            <a:r>
              <a:rPr lang="ar-AE" sz="2400" dirty="0"/>
              <a:t>الجمعية العالمية للشرطة النسائية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175" y="2282165"/>
            <a:ext cx="3254947" cy="225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ar-AE" sz="4000" dirty="0" smtClean="0">
                <a:solidFill>
                  <a:srgbClr val="073E87"/>
                </a:solidFill>
              </a:rPr>
              <a:t>مؤسسة مهنية عالمية للشرطة النسائية </a:t>
            </a:r>
            <a:endParaRPr lang="en-US" sz="4000" dirty="0">
              <a:solidFill>
                <a:srgbClr val="073E8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6082" y="4000500"/>
            <a:ext cx="1134047" cy="83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166" y="2910091"/>
            <a:ext cx="4533334" cy="30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267801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b="1" dirty="0"/>
              <a:t>		</a:t>
            </a:r>
            <a:r>
              <a:rPr lang="ar-AE" sz="2400" b="1" dirty="0"/>
              <a:t> الجمعية العالمية للشرطة النسائية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1178182"/>
            <a:ext cx="8595445" cy="593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en-US" sz="2400" b="1" dirty="0" smtClean="0">
                <a:solidFill>
                  <a:schemeClr val="tx2"/>
                </a:solidFill>
              </a:rPr>
              <a:t>			</a:t>
            </a:r>
            <a:r>
              <a:rPr lang="ar-AE" sz="2800" b="1" dirty="0" smtClean="0">
                <a:solidFill>
                  <a:srgbClr val="FFFFFF"/>
                </a:solidFill>
              </a:rPr>
              <a:t>مزايا العضوية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lvl="1"/>
            <a:endParaRPr lang="en-US" sz="2400" b="1" dirty="0" smtClean="0">
              <a:solidFill>
                <a:srgbClr val="073E87"/>
              </a:solidFill>
            </a:endParaRPr>
          </a:p>
          <a:p>
            <a:pPr marL="1257300" lvl="2" indent="-342900" algn="r" rtl="1">
              <a:lnSpc>
                <a:spcPct val="90000"/>
              </a:lnSpc>
              <a:buClr>
                <a:srgbClr val="000000"/>
              </a:buClr>
              <a:buSzPct val="100000"/>
              <a:buFont typeface="Wingdings" charset="2"/>
              <a:buChar char="q"/>
            </a:pPr>
            <a:r>
              <a:rPr lang="en-GB" sz="2800" b="1" dirty="0" smtClean="0">
                <a:solidFill>
                  <a:srgbClr val="073E87"/>
                </a:solidFill>
                <a:latin typeface="Times New Roman" charset="0"/>
                <a:cs typeface="Times New Roman" charset="0"/>
              </a:rPr>
              <a:t>  </a:t>
            </a:r>
            <a:r>
              <a:rPr lang="ar-AE" sz="2800" b="1" dirty="0" smtClean="0">
                <a:solidFill>
                  <a:srgbClr val="073E87"/>
                </a:solidFill>
                <a:latin typeface="Times New Roman" charset="0"/>
                <a:cs typeface="Times New Roman" charset="0"/>
              </a:rPr>
              <a:t>التواصل مع شخصيات مهنية عالمية </a:t>
            </a:r>
            <a:endParaRPr lang="en-GB" sz="2800" b="1" dirty="0">
              <a:solidFill>
                <a:srgbClr val="073E87"/>
              </a:solidFill>
              <a:latin typeface="Times New Roman" charset="0"/>
              <a:cs typeface="Times New Roman" charset="0"/>
            </a:endParaRPr>
          </a:p>
          <a:p>
            <a:pPr marL="1257300" lvl="2" indent="-342900">
              <a:lnSpc>
                <a:spcPct val="90000"/>
              </a:lnSpc>
              <a:buClr>
                <a:srgbClr val="000000"/>
              </a:buClr>
              <a:buSzPct val="100000"/>
              <a:buFont typeface="Wingdings" charset="2"/>
              <a:buChar char="q"/>
            </a:pPr>
            <a:endParaRPr lang="en-GB" sz="2800" b="1" dirty="0">
              <a:solidFill>
                <a:srgbClr val="073E87"/>
              </a:solidFill>
              <a:latin typeface="Times New Roman" charset="0"/>
              <a:cs typeface="Times New Roman" charset="0"/>
            </a:endParaRPr>
          </a:p>
          <a:p>
            <a:pPr marL="1371600" lvl="2" indent="-457200" algn="r" rtl="1">
              <a:lnSpc>
                <a:spcPct val="9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ar-AE" sz="2800" b="1" dirty="0" smtClean="0">
                <a:solidFill>
                  <a:srgbClr val="073E87"/>
                </a:solidFill>
                <a:latin typeface="Times New Roman" charset="0"/>
                <a:cs typeface="Times New Roman" charset="0"/>
              </a:rPr>
              <a:t>إمكانية الوصول إلى المجتمعات التي تمارس العمل الميداني والداخلي</a:t>
            </a:r>
            <a:endParaRPr lang="en-GB" sz="2800" b="1" dirty="0">
              <a:solidFill>
                <a:srgbClr val="073E87"/>
              </a:solidFill>
              <a:latin typeface="Times New Roman" charset="0"/>
              <a:cs typeface="Times New Roman" charset="0"/>
            </a:endParaRPr>
          </a:p>
          <a:p>
            <a:pPr lvl="2">
              <a:lnSpc>
                <a:spcPct val="90000"/>
              </a:lnSpc>
              <a:buClr>
                <a:srgbClr val="000000"/>
              </a:buClr>
              <a:buSzPct val="100000"/>
            </a:pPr>
            <a:endParaRPr lang="en-GB" sz="2800" b="1" dirty="0">
              <a:solidFill>
                <a:srgbClr val="073E87"/>
              </a:solidFill>
              <a:latin typeface="Times New Roman" charset="0"/>
              <a:cs typeface="Times New Roman" charset="0"/>
            </a:endParaRPr>
          </a:p>
          <a:p>
            <a:pPr marL="1257300" lvl="2" indent="-342900" algn="r" rtl="1">
              <a:lnSpc>
                <a:spcPct val="90000"/>
              </a:lnSpc>
              <a:buClr>
                <a:srgbClr val="000000"/>
              </a:buClr>
              <a:buSzPct val="100000"/>
              <a:buFont typeface="Wingdings" charset="2"/>
              <a:buChar char="q"/>
            </a:pPr>
            <a:r>
              <a:rPr lang="ar-AE" sz="2800" b="1" dirty="0" smtClean="0">
                <a:solidFill>
                  <a:srgbClr val="073E87"/>
                </a:solidFill>
                <a:latin typeface="Times New Roman" charset="0"/>
                <a:cs typeface="Times New Roman" charset="0"/>
              </a:rPr>
              <a:t>إمكانية الوصول إلى الشبكات والخبرات الشرطية </a:t>
            </a:r>
            <a:endParaRPr lang="en-GB" sz="2800" b="1" dirty="0">
              <a:solidFill>
                <a:srgbClr val="073E87"/>
              </a:solidFill>
              <a:latin typeface="Times New Roman" charset="0"/>
              <a:cs typeface="Times New Roman" charset="0"/>
            </a:endParaRPr>
          </a:p>
          <a:p>
            <a:pPr marL="1257300" lvl="2" indent="-342900">
              <a:lnSpc>
                <a:spcPct val="90000"/>
              </a:lnSpc>
              <a:buClr>
                <a:srgbClr val="000000"/>
              </a:buClr>
              <a:buSzPct val="100000"/>
              <a:buFont typeface="Wingdings" charset="2"/>
              <a:buChar char="q"/>
            </a:pPr>
            <a:endParaRPr lang="en-GB" sz="2800" b="1" dirty="0">
              <a:solidFill>
                <a:srgbClr val="073E87"/>
              </a:solidFill>
              <a:latin typeface="Times New Roman" charset="0"/>
              <a:cs typeface="Times New Roman" charset="0"/>
            </a:endParaRPr>
          </a:p>
          <a:p>
            <a:pPr marL="1257300" lvl="2" indent="-342900" algn="r" rtl="1">
              <a:lnSpc>
                <a:spcPct val="90000"/>
              </a:lnSpc>
              <a:buClr>
                <a:srgbClr val="000000"/>
              </a:buClr>
              <a:buSzPct val="100000"/>
              <a:buFont typeface="Wingdings" charset="2"/>
              <a:buChar char="q"/>
            </a:pPr>
            <a:r>
              <a:rPr lang="en-GB" sz="2800" b="1" dirty="0" smtClean="0">
                <a:solidFill>
                  <a:srgbClr val="073E87"/>
                </a:solidFill>
                <a:latin typeface="Times New Roman" charset="0"/>
                <a:cs typeface="Times New Roman" charset="0"/>
              </a:rPr>
              <a:t> </a:t>
            </a:r>
            <a:r>
              <a:rPr lang="ar-AE" sz="2800" b="1" dirty="0" smtClean="0">
                <a:solidFill>
                  <a:srgbClr val="073E87"/>
                </a:solidFill>
                <a:latin typeface="Times New Roman" charset="0"/>
                <a:cs typeface="Times New Roman" charset="0"/>
              </a:rPr>
              <a:t>فرص التطور المهني </a:t>
            </a:r>
          </a:p>
          <a:p>
            <a:pPr lvl="2" algn="r" rtl="1">
              <a:lnSpc>
                <a:spcPct val="90000"/>
              </a:lnSpc>
              <a:buClr>
                <a:srgbClr val="000000"/>
              </a:buClr>
              <a:buSzPct val="100000"/>
            </a:pPr>
            <a:endParaRPr lang="ar-AE" sz="2800" b="1" dirty="0" smtClean="0">
              <a:solidFill>
                <a:srgbClr val="073E87"/>
              </a:solidFill>
              <a:latin typeface="Times New Roman" charset="0"/>
              <a:cs typeface="Times New Roman" charset="0"/>
            </a:endParaRPr>
          </a:p>
          <a:p>
            <a:pPr marL="1257300" lvl="2" indent="-342900" algn="r" rtl="1">
              <a:lnSpc>
                <a:spcPct val="90000"/>
              </a:lnSpc>
              <a:buClr>
                <a:srgbClr val="000000"/>
              </a:buClr>
              <a:buSzPct val="100000"/>
              <a:buFont typeface="Wingdings" charset="2"/>
              <a:buChar char="q"/>
            </a:pPr>
            <a:r>
              <a:rPr lang="ar-AE" sz="2800" b="1" dirty="0" smtClean="0">
                <a:solidFill>
                  <a:srgbClr val="073E87"/>
                </a:solidFill>
                <a:latin typeface="Times New Roman" charset="0"/>
                <a:cs typeface="Times New Roman" charset="0"/>
              </a:rPr>
              <a:t>فرص التعاون و الدعم و العمل مع النساء التي تحتاج إلى الوصول إلى الموارد </a:t>
            </a:r>
            <a:endParaRPr lang="en-GB" sz="2800" b="1" dirty="0">
              <a:solidFill>
                <a:srgbClr val="073E87"/>
              </a:solidFill>
              <a:latin typeface="Times New Roman" charset="0"/>
              <a:cs typeface="Times New Roman" charset="0"/>
            </a:endParaRPr>
          </a:p>
          <a:p>
            <a:pPr marL="1257300" lvl="2" indent="-342900">
              <a:lnSpc>
                <a:spcPct val="90000"/>
              </a:lnSpc>
              <a:buClr>
                <a:srgbClr val="000000"/>
              </a:buClr>
              <a:buSzPct val="100000"/>
              <a:buFont typeface="Wingdings" charset="2"/>
              <a:buChar char="q"/>
            </a:pPr>
            <a:endParaRPr lang="en-GB" sz="2800" b="1" dirty="0">
              <a:solidFill>
                <a:srgbClr val="073E87"/>
              </a:solidFill>
              <a:latin typeface="Times New Roman" charset="0"/>
              <a:cs typeface="Times New Roman" charset="0"/>
            </a:endParaRPr>
          </a:p>
          <a:p>
            <a:pPr marL="1257300" lvl="2" indent="-342900">
              <a:lnSpc>
                <a:spcPct val="90000"/>
              </a:lnSpc>
              <a:buClr>
                <a:srgbClr val="000000"/>
              </a:buClr>
              <a:buSzPct val="100000"/>
              <a:buFont typeface="Wingdings" charset="2"/>
              <a:buChar char="q"/>
            </a:pPr>
            <a:r>
              <a:rPr lang="en-GB" sz="2800" b="1" dirty="0" smtClean="0">
                <a:solidFill>
                  <a:srgbClr val="073E87"/>
                </a:solidFill>
                <a:latin typeface="Times New Roman" charset="0"/>
                <a:cs typeface="Times New Roman" charset="0"/>
              </a:rPr>
              <a:t>  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267801"/>
            <a:ext cx="8405624" cy="1252728"/>
          </a:xfrm>
        </p:spPr>
        <p:txBody>
          <a:bodyPr>
            <a:normAutofit/>
          </a:bodyPr>
          <a:lstStyle/>
          <a:p>
            <a:r>
              <a:rPr lang="en-US" sz="3200" b="1" dirty="0"/>
              <a:t>		</a:t>
            </a:r>
            <a:r>
              <a:rPr lang="ar-AE" sz="3200" b="1" dirty="0"/>
              <a:t> الجمعية العالمية للشرطة النسائية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44933"/>
            <a:ext cx="4804834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ar-AE" sz="2400" b="1" dirty="0" smtClean="0">
                <a:solidFill>
                  <a:schemeClr val="tx2"/>
                </a:solidFill>
              </a:rPr>
              <a:t>مزايا العضوية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800100" lvl="1" indent="-342900" algn="r" rtl="1">
              <a:lnSpc>
                <a:spcPct val="90000"/>
              </a:lnSpc>
              <a:buFont typeface="Wingdings" charset="2"/>
              <a:buChar char="q"/>
            </a:pPr>
            <a:r>
              <a:rPr lang="ar-AE" altLang="en-US" sz="2400" b="1" dirty="0" smtClean="0">
                <a:solidFill>
                  <a:schemeClr val="tx2"/>
                </a:solidFill>
              </a:rPr>
              <a:t>استكشاف المصالح  والخبرات والتحديات والأهداف المشتركة </a:t>
            </a:r>
            <a:endParaRPr lang="en-GB" altLang="en-US" sz="2400" b="1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charset="2"/>
              <a:buChar char="q"/>
            </a:pPr>
            <a:endParaRPr lang="en-GB" altLang="en-US" sz="2400" b="1" dirty="0" smtClean="0">
              <a:solidFill>
                <a:schemeClr val="tx2"/>
              </a:solidFill>
            </a:endParaRPr>
          </a:p>
          <a:p>
            <a:pPr marL="800100" lvl="1" indent="-342900" algn="r" rtl="1">
              <a:lnSpc>
                <a:spcPct val="90000"/>
              </a:lnSpc>
              <a:buFont typeface="Wingdings" charset="2"/>
              <a:buChar char="q"/>
            </a:pPr>
            <a:r>
              <a:rPr lang="ar-AE" altLang="en-US" sz="2400" b="1" dirty="0" smtClean="0">
                <a:solidFill>
                  <a:schemeClr val="tx2"/>
                </a:solidFill>
              </a:rPr>
              <a:t>ثقة متجددة لتعزيز المساواة بين الجنسين في العمل الشرطي </a:t>
            </a:r>
            <a:endParaRPr lang="en-GB" altLang="en-US" sz="2400" b="1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charset="2"/>
              <a:buChar char="q"/>
            </a:pPr>
            <a:endParaRPr lang="en-GB" altLang="en-US" sz="2400" b="1" dirty="0" smtClean="0">
              <a:solidFill>
                <a:schemeClr val="tx2"/>
              </a:solidFill>
            </a:endParaRPr>
          </a:p>
          <a:p>
            <a:pPr marL="800100" lvl="1" indent="-342900" algn="r" rtl="1">
              <a:lnSpc>
                <a:spcPct val="90000"/>
              </a:lnSpc>
              <a:buFont typeface="Wingdings" charset="2"/>
              <a:buChar char="q"/>
            </a:pPr>
            <a:r>
              <a:rPr lang="ar-AE" altLang="en-US" sz="2400" b="1" dirty="0" smtClean="0">
                <a:solidFill>
                  <a:schemeClr val="tx2"/>
                </a:solidFill>
              </a:rPr>
              <a:t>معرفة أنك لست وحيدة </a:t>
            </a:r>
            <a:endParaRPr lang="en-GB" altLang="en-US" sz="2800" b="1" i="1" dirty="0">
              <a:solidFill>
                <a:schemeClr val="tx2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 </a:t>
            </a:r>
          </a:p>
          <a:p>
            <a:pPr lvl="1"/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3" y="4061095"/>
            <a:ext cx="752465" cy="558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74833" y="3598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29603378383_3b1974850e_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3" y="1448633"/>
            <a:ext cx="3759801" cy="50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267801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b="1" dirty="0"/>
              <a:t>		</a:t>
            </a:r>
            <a:r>
              <a:rPr lang="ar-AE" sz="2400" b="1" dirty="0"/>
              <a:t> الجمعية العالمية للشرطة النسائية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9074" y="1155900"/>
            <a:ext cx="75342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en-US" sz="2800" b="1" dirty="0" smtClean="0">
                <a:solidFill>
                  <a:schemeClr val="tx2"/>
                </a:solidFill>
              </a:rPr>
              <a:t>	   	</a:t>
            </a:r>
            <a:r>
              <a:rPr lang="ar-AE" sz="2800" b="1" dirty="0" smtClean="0">
                <a:solidFill>
                  <a:schemeClr val="tx2">
                    <a:lumMod val="75000"/>
                  </a:schemeClr>
                </a:solidFill>
              </a:rPr>
              <a:t>مالذي يدعونا إلى عضوية الجمعية؟ 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GB" altLang="en-US" sz="2400" dirty="0" smtClean="0">
                <a:solidFill>
                  <a:srgbClr val="0293E0"/>
                </a:solidFill>
                <a:latin typeface="Times New Roman" panose="02020603050405020304" pitchFamily="18" charset="0"/>
              </a:rPr>
              <a:t>	</a:t>
            </a:r>
          </a:p>
          <a:p>
            <a:pPr lvl="1" algn="r" rtl="1"/>
            <a:r>
              <a:rPr lang="ar-AE" alt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تستطيع الجمعية تمكينكن ومن خلال الجمعية تمكين أخواتكن الضابطات. </a:t>
            </a:r>
            <a:endParaRPr lang="en-GB" alt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lvl="1"/>
            <a:endParaRPr lang="en-US" sz="2400" b="1" dirty="0" smtClean="0">
              <a:solidFill>
                <a:schemeClr val="tx2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 </a:t>
            </a:r>
          </a:p>
          <a:p>
            <a:pPr lvl="1"/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34" y="4061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811" y="3018917"/>
            <a:ext cx="5274507" cy="35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195905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b="1" dirty="0"/>
              <a:t>		</a:t>
            </a:r>
            <a:r>
              <a:rPr lang="ar-AE" sz="2400" b="1" dirty="0"/>
              <a:t> الجمعية العالمية للشرطة النسائية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680" y="5838717"/>
            <a:ext cx="8051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mr-IN" sz="2400" b="1" dirty="0" smtClean="0">
                <a:solidFill>
                  <a:schemeClr val="tx2"/>
                </a:solidFill>
              </a:rPr>
              <a:t>…</a:t>
            </a:r>
            <a:r>
              <a:rPr lang="ar-AE" sz="2000" b="1" dirty="0" smtClean="0"/>
              <a:t>حيث تعكس الشرطة تنوع المجتمعات التي تخدمها وحقوق الإنسان التي تحميها </a:t>
            </a:r>
          </a:p>
          <a:p>
            <a:pPr lvl="1" algn="r" rtl="1"/>
            <a:r>
              <a:rPr lang="ar-AE" sz="2000" b="1" dirty="0" smtClean="0"/>
              <a:t>لجنة الجمعية </a:t>
            </a:r>
            <a:r>
              <a:rPr lang="ar-AE" sz="2000" b="1" dirty="0"/>
              <a:t>العالمية للشرطة </a:t>
            </a:r>
            <a:r>
              <a:rPr lang="ar-AE" sz="2000" b="1" dirty="0" smtClean="0"/>
              <a:t>النسائية </a:t>
            </a:r>
            <a:endParaRPr lang="en-US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11268" y="340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 descr="Barcelona Para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16" y="1446849"/>
            <a:ext cx="6667000" cy="43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338328"/>
            <a:ext cx="8405624" cy="1252728"/>
          </a:xfrm>
        </p:spPr>
        <p:txBody>
          <a:bodyPr>
            <a:normAutofit/>
          </a:bodyPr>
          <a:lstStyle/>
          <a:p>
            <a:r>
              <a:rPr lang="ar-AE" sz="3200" b="1" dirty="0"/>
              <a:t>الجمعية العالمية للشرطة النسائية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36623" y="2728625"/>
            <a:ext cx="6468505" cy="3638140"/>
            <a:chOff x="405" y="990"/>
            <a:chExt cx="4949" cy="278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" y="990"/>
              <a:ext cx="4949" cy="2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05" y="990"/>
              <a:ext cx="4949" cy="2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kern="12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82812" y="2093653"/>
            <a:ext cx="729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073E87"/>
                </a:solidFill>
              </a:rPr>
              <a:t>اليوم العالمي للمرأة ، دكا، بنغلادشن 2012 </a:t>
            </a:r>
            <a:endParaRPr lang="en-US" sz="3600" b="1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</a:t>
            </a:r>
            <a:r>
              <a:rPr lang="ar-AE" sz="2400" dirty="0" smtClean="0"/>
              <a:t>الجمعية العالمية للشرطة </a:t>
            </a:r>
            <a:r>
              <a:rPr lang="ar-AE" sz="2400" dirty="0"/>
              <a:t>النسائية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1025" y="2196619"/>
            <a:ext cx="75692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073E87"/>
                </a:solidFill>
              </a:rPr>
              <a:t>الرسالة</a:t>
            </a:r>
            <a:endParaRPr lang="en-US" sz="2800" b="1" dirty="0" smtClean="0">
              <a:solidFill>
                <a:srgbClr val="073E87"/>
              </a:solidFill>
            </a:endParaRPr>
          </a:p>
          <a:p>
            <a:endParaRPr lang="en-US" sz="2400" dirty="0">
              <a:solidFill>
                <a:srgbClr val="073E87"/>
              </a:solidFill>
            </a:endParaRPr>
          </a:p>
          <a:p>
            <a:pPr algn="r" rtl="1"/>
            <a:r>
              <a:rPr lang="ar-AE" sz="2800" dirty="0" smtClean="0">
                <a:solidFill>
                  <a:srgbClr val="073E87"/>
                </a:solidFill>
              </a:rPr>
              <a:t>تعزيز و توحيد قدرات المرأة في المجال الشرطي والإرتقاء بها على المستوى العالمي  </a:t>
            </a:r>
            <a:endParaRPr lang="en-US" sz="2800" dirty="0" smtClean="0">
              <a:solidFill>
                <a:srgbClr val="073E87"/>
              </a:solidFill>
            </a:endParaRPr>
          </a:p>
          <a:p>
            <a:endParaRPr lang="en-US" sz="2400" dirty="0" smtClean="0">
              <a:solidFill>
                <a:srgbClr val="073E87"/>
              </a:solidFill>
            </a:endParaRPr>
          </a:p>
          <a:p>
            <a:pPr algn="r" rtl="1"/>
            <a:r>
              <a:rPr lang="ar-AE" sz="2800" b="1" dirty="0" smtClean="0">
                <a:solidFill>
                  <a:srgbClr val="073E87"/>
                </a:solidFill>
              </a:rPr>
              <a:t>الرؤية</a:t>
            </a:r>
            <a:endParaRPr lang="en-US" sz="2800" b="1" dirty="0" smtClean="0">
              <a:solidFill>
                <a:srgbClr val="073E87"/>
              </a:solidFill>
            </a:endParaRPr>
          </a:p>
          <a:p>
            <a:endParaRPr lang="en-US" sz="2400" dirty="0">
              <a:solidFill>
                <a:srgbClr val="073E87"/>
              </a:solidFill>
            </a:endParaRPr>
          </a:p>
          <a:p>
            <a:pPr algn="r" rtl="1"/>
            <a:r>
              <a:rPr lang="ar-AE" sz="2800" dirty="0" smtClean="0">
                <a:solidFill>
                  <a:srgbClr val="073E87"/>
                </a:solidFill>
              </a:rPr>
              <a:t>الوصول إلى عالم تعبر فيه الشرطة عن تنوع المجتمعات التي تخدمها وحقوق الإنسان التي تحميها  </a:t>
            </a:r>
          </a:p>
          <a:p>
            <a:pPr algn="r" rtl="1"/>
            <a:endParaRPr lang="en-US" sz="2800" dirty="0" smtClean="0">
              <a:solidFill>
                <a:srgbClr val="073E87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042" y="338328"/>
            <a:ext cx="8097139" cy="1252728"/>
          </a:xfrm>
        </p:spPr>
        <p:txBody>
          <a:bodyPr>
            <a:normAutofit/>
          </a:bodyPr>
          <a:lstStyle/>
          <a:p>
            <a:r>
              <a:rPr lang="en-US" sz="3200" b="1" dirty="0"/>
              <a:t>		</a:t>
            </a:r>
            <a:r>
              <a:rPr lang="ar-AE" sz="3200" b="1" dirty="0"/>
              <a:t>الجمعية العالمية للشرطة النسائية </a:t>
            </a:r>
            <a:endParaRPr lang="ar-AE" sz="3200" b="1" dirty="0">
              <a:solidFill>
                <a:srgbClr val="073E8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07978" y="1747953"/>
            <a:ext cx="9127692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073E87"/>
                </a:solidFill>
              </a:rPr>
              <a:t>نبذة تاريخية </a:t>
            </a:r>
            <a:endParaRPr lang="en-US" sz="2800" b="1" dirty="0" smtClean="0">
              <a:solidFill>
                <a:srgbClr val="073E87"/>
              </a:solidFill>
            </a:endParaRPr>
          </a:p>
          <a:p>
            <a:endParaRPr lang="en-US" dirty="0">
              <a:solidFill>
                <a:srgbClr val="073E87"/>
              </a:solidFill>
            </a:endParaRPr>
          </a:p>
          <a:p>
            <a:pPr marL="342900" indent="-342900" algn="r" rtl="1">
              <a:lnSpc>
                <a:spcPct val="90000"/>
              </a:lnSpc>
              <a:buFont typeface="Wingdings" charset="2"/>
              <a:buChar char="ü"/>
            </a:pPr>
            <a:r>
              <a:rPr lang="ar-AE" sz="2800" dirty="0">
                <a:solidFill>
                  <a:srgbClr val="073E87"/>
                </a:solidFill>
              </a:rPr>
              <a:t>1915 </a:t>
            </a:r>
            <a:r>
              <a:rPr lang="ar-AE" sz="2800" dirty="0" smtClean="0">
                <a:solidFill>
                  <a:srgbClr val="073E87"/>
                </a:solidFill>
              </a:rPr>
              <a:t>- تأسيس </a:t>
            </a:r>
            <a:r>
              <a:rPr lang="ar-AE" sz="2800" dirty="0">
                <a:solidFill>
                  <a:srgbClr val="073E87"/>
                </a:solidFill>
              </a:rPr>
              <a:t>رابطة </a:t>
            </a:r>
            <a:r>
              <a:rPr lang="ar-AE" sz="2800" dirty="0" smtClean="0">
                <a:solidFill>
                  <a:srgbClr val="073E87"/>
                </a:solidFill>
              </a:rPr>
              <a:t>الشرطة النسائية الدولية </a:t>
            </a:r>
          </a:p>
          <a:p>
            <a:pPr marL="342900" indent="-342900" algn="r" rtl="1">
              <a:lnSpc>
                <a:spcPct val="90000"/>
              </a:lnSpc>
              <a:buFont typeface="Wingdings" charset="2"/>
              <a:buChar char="ü"/>
            </a:pPr>
            <a:r>
              <a:rPr lang="ar-AE" sz="2800" dirty="0" smtClean="0">
                <a:solidFill>
                  <a:srgbClr val="073E87"/>
                </a:solidFill>
              </a:rPr>
              <a:t> 1926-  الدستور (القانون الأساسي) </a:t>
            </a:r>
          </a:p>
          <a:p>
            <a:pPr marL="342900" indent="-342900" algn="r" rtl="1">
              <a:lnSpc>
                <a:spcPct val="90000"/>
              </a:lnSpc>
              <a:buFont typeface="Wingdings" charset="2"/>
              <a:buChar char="ü"/>
            </a:pPr>
            <a:r>
              <a:rPr lang="ar-AE" sz="2800" dirty="0" smtClean="0">
                <a:solidFill>
                  <a:srgbClr val="073E87"/>
                </a:solidFill>
              </a:rPr>
              <a:t>1956 – تغيير الإسم إلى الجمعية العالمية للشرطة النسائية (</a:t>
            </a:r>
            <a:r>
              <a:rPr lang="en-US" sz="2800" dirty="0" smtClean="0">
                <a:solidFill>
                  <a:srgbClr val="073E87"/>
                </a:solidFill>
              </a:rPr>
              <a:t>IAWP</a:t>
            </a:r>
            <a:r>
              <a:rPr lang="ar-AE" sz="2800" dirty="0" smtClean="0">
                <a:solidFill>
                  <a:srgbClr val="073E87"/>
                </a:solidFill>
              </a:rPr>
              <a:t>)</a:t>
            </a:r>
            <a:endParaRPr lang="en-US" sz="2800" dirty="0" smtClean="0">
              <a:solidFill>
                <a:srgbClr val="073E87"/>
              </a:solidFill>
            </a:endParaRPr>
          </a:p>
          <a:p>
            <a:pPr marL="342900" indent="-342900" algn="r" rtl="1">
              <a:lnSpc>
                <a:spcPct val="90000"/>
              </a:lnSpc>
              <a:buFont typeface="Wingdings" charset="2"/>
              <a:buChar char="ü"/>
            </a:pPr>
            <a:r>
              <a:rPr lang="ar-AE" sz="2800" dirty="0" smtClean="0">
                <a:solidFill>
                  <a:srgbClr val="073E87"/>
                </a:solidFill>
              </a:rPr>
              <a:t>1963 – مؤتمر التدريب السنوي الأول </a:t>
            </a:r>
          </a:p>
          <a:p>
            <a:pPr marL="342900" indent="-342900" algn="r" rtl="1">
              <a:lnSpc>
                <a:spcPct val="90000"/>
              </a:lnSpc>
              <a:buFont typeface="Wingdings" charset="2"/>
              <a:buChar char="ü"/>
            </a:pPr>
            <a:r>
              <a:rPr lang="ar-AE" sz="2800" dirty="0" smtClean="0">
                <a:solidFill>
                  <a:srgbClr val="073E87"/>
                </a:solidFill>
              </a:rPr>
              <a:t>1976 – فتح بعض الإنتساب (العضوية) للذكور </a:t>
            </a:r>
            <a:endParaRPr lang="en-US" sz="2800" dirty="0" smtClean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</a:t>
            </a:r>
            <a:r>
              <a:rPr lang="ar-AE" sz="2400" dirty="0"/>
              <a:t>الجمعية العالمية للشرطة النسائية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042" y="174795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8286" y="2154403"/>
            <a:ext cx="6358139" cy="425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8286" y="2154403"/>
            <a:ext cx="6358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</a:t>
            </a:r>
            <a:endParaRPr lang="ar-AE" sz="2400" b="1" dirty="0" smtClean="0">
              <a:solidFill>
                <a:schemeClr val="bg1"/>
              </a:solidFill>
            </a:endParaRPr>
          </a:p>
          <a:p>
            <a:pPr algn="r" rtl="1"/>
            <a:r>
              <a:rPr lang="ar-AE" sz="2400" b="1" dirty="0" smtClean="0">
                <a:solidFill>
                  <a:schemeClr val="bg1"/>
                </a:solidFill>
              </a:rPr>
              <a:t>رئيسة الجمعية السيدة / شورتر مع ضباط الشرطة النسائية الإماراتية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		</a:t>
            </a:r>
            <a:r>
              <a:rPr lang="ar-AE" sz="3200" b="1" dirty="0">
                <a:solidFill>
                  <a:schemeClr val="tx1"/>
                </a:solidFill>
              </a:rPr>
              <a:t>الجمعية العالمية للشرطة النسائية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5410" y="2388281"/>
            <a:ext cx="703577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AE" sz="3200" dirty="0"/>
              <a:t>الجمعية العالمية للشرطة </a:t>
            </a:r>
            <a:r>
              <a:rPr lang="ar-AE" sz="3200" dirty="0" smtClean="0"/>
              <a:t>النسائية اليوم: </a:t>
            </a:r>
            <a:endParaRPr lang="en-US" sz="3200" dirty="0"/>
          </a:p>
          <a:p>
            <a:pPr marL="342900" indent="-342900" algn="r" rtl="1">
              <a:buFont typeface="Wingdings" charset="2"/>
              <a:buChar char="Ø"/>
            </a:pPr>
            <a:r>
              <a:rPr lang="ar-AE" sz="3200" dirty="0" smtClean="0">
                <a:solidFill>
                  <a:srgbClr val="073E87"/>
                </a:solidFill>
              </a:rPr>
              <a:t>تضم أعضاء من أكثر من 60 بلداً حول العامل  </a:t>
            </a:r>
            <a:endParaRPr lang="en-US" sz="3200" dirty="0" smtClean="0">
              <a:solidFill>
                <a:srgbClr val="073E87"/>
              </a:solidFill>
            </a:endParaRPr>
          </a:p>
          <a:p>
            <a:pPr marL="342900" indent="-342900" algn="r" rtl="1">
              <a:buFont typeface="Wingdings" charset="2"/>
              <a:buChar char="Ø"/>
            </a:pPr>
            <a:r>
              <a:rPr lang="ar-AE" sz="3200" dirty="0" smtClean="0">
                <a:solidFill>
                  <a:srgbClr val="073E87"/>
                </a:solidFill>
              </a:rPr>
              <a:t>25 شراكة </a:t>
            </a:r>
          </a:p>
          <a:p>
            <a:pPr marL="342900" indent="-342900" algn="r" rtl="1">
              <a:buFont typeface="Wingdings" charset="2"/>
              <a:buChar char="Ø"/>
            </a:pPr>
            <a:r>
              <a:rPr lang="ar-AE" sz="3200" dirty="0" smtClean="0">
                <a:solidFill>
                  <a:srgbClr val="073E87"/>
                </a:solidFill>
              </a:rPr>
              <a:t>4 شراكات مع جمعيات شقيقة </a:t>
            </a:r>
            <a:endParaRPr lang="en-US" sz="3200" dirty="0" smtClean="0">
              <a:solidFill>
                <a:srgbClr val="073E87"/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US" sz="2800" dirty="0">
              <a:solidFill>
                <a:srgbClr val="073E87"/>
              </a:solidFill>
            </a:endParaRPr>
          </a:p>
          <a:p>
            <a:pPr algn="r" rtl="1"/>
            <a:endParaRPr lang="en-US" sz="2800" dirty="0" smtClean="0">
              <a:solidFill>
                <a:srgbClr val="073E87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²"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859" y="338328"/>
            <a:ext cx="8056035" cy="125272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		</a:t>
            </a:r>
            <a:r>
              <a:rPr lang="ar-AE" sz="3200" b="1" dirty="0">
                <a:solidFill>
                  <a:schemeClr val="tx1"/>
                </a:solidFill>
              </a:rPr>
              <a:t>الجمعية العالمية للشرطة النسائية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765" y="5074527"/>
            <a:ext cx="1000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  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5" descr="30198900536_96ec3ce4e4_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5" y="1961859"/>
            <a:ext cx="7794583" cy="4240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313" y="5274582"/>
            <a:ext cx="2636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 smtClean="0"/>
              <a:t>مناطق الجمعية </a:t>
            </a:r>
            <a:r>
              <a:rPr lang="ar-AE" sz="2000" b="1" dirty="0"/>
              <a:t>العالمية للشرطة النسائية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164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76" y="338328"/>
            <a:ext cx="8405624" cy="1252728"/>
          </a:xfrm>
        </p:spPr>
        <p:txBody>
          <a:bodyPr>
            <a:normAutofit/>
          </a:bodyPr>
          <a:lstStyle/>
          <a:p>
            <a:r>
              <a:rPr lang="en-US" sz="2400" dirty="0"/>
              <a:t>		</a:t>
            </a:r>
            <a:r>
              <a:rPr lang="ar-AE" sz="2400" dirty="0" smtClean="0"/>
              <a:t/>
            </a:r>
            <a:br>
              <a:rPr lang="ar-AE" sz="2400" dirty="0" smtClean="0"/>
            </a:br>
            <a:r>
              <a:rPr lang="ar-AE" sz="2400" dirty="0" smtClean="0"/>
              <a:t>الجمعية </a:t>
            </a:r>
            <a:r>
              <a:rPr lang="ar-AE" sz="2400" dirty="0"/>
              <a:t>العالمية للشرطة النسائية </a:t>
            </a:r>
            <a:r>
              <a:rPr lang="ar-AE" sz="2400" dirty="0" smtClean="0"/>
              <a:t/>
            </a:r>
            <a:br>
              <a:rPr lang="ar-AE" sz="2400" dirty="0" smtClean="0"/>
            </a:br>
            <a:r>
              <a:rPr lang="ar-AE" sz="2400" dirty="0" smtClean="0"/>
              <a:t>المناطق الإقليمية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5" y="338328"/>
            <a:ext cx="1168741" cy="111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176" y="2027552"/>
            <a:ext cx="4453027" cy="3834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			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r" rtl="1">
              <a:spcBef>
                <a:spcPts val="450"/>
              </a:spcBef>
              <a:buSzPct val="70000"/>
            </a:pPr>
            <a:r>
              <a:rPr lang="ar-AE" sz="2400" dirty="0" smtClean="0">
                <a:solidFill>
                  <a:srgbClr val="073E87"/>
                </a:solidFill>
              </a:rPr>
              <a:t>20 شرق أفريقيا </a:t>
            </a:r>
          </a:p>
          <a:p>
            <a:pPr algn="r" rtl="1">
              <a:spcBef>
                <a:spcPts val="450"/>
              </a:spcBef>
              <a:buSzPct val="70000"/>
            </a:pPr>
            <a:r>
              <a:rPr lang="ar-AE" sz="2400" dirty="0" smtClean="0">
                <a:solidFill>
                  <a:srgbClr val="073E87"/>
                </a:solidFill>
              </a:rPr>
              <a:t>21 جنوب </a:t>
            </a:r>
            <a:r>
              <a:rPr lang="ar-AE" sz="2400" dirty="0">
                <a:solidFill>
                  <a:srgbClr val="073E87"/>
                </a:solidFill>
              </a:rPr>
              <a:t>أفريقيا </a:t>
            </a:r>
          </a:p>
          <a:p>
            <a:pPr algn="r" rtl="1">
              <a:spcBef>
                <a:spcPts val="450"/>
              </a:spcBef>
              <a:buSzPct val="70000"/>
            </a:pPr>
            <a:r>
              <a:rPr lang="ar-AE" sz="2400" dirty="0" smtClean="0">
                <a:solidFill>
                  <a:srgbClr val="073E87"/>
                </a:solidFill>
              </a:rPr>
              <a:t>22 آسيا </a:t>
            </a:r>
            <a:r>
              <a:rPr lang="ar-AE" sz="2400" dirty="0">
                <a:solidFill>
                  <a:srgbClr val="073E87"/>
                </a:solidFill>
              </a:rPr>
              <a:t>الوسطى و الجنوبية </a:t>
            </a:r>
          </a:p>
          <a:p>
            <a:pPr algn="r" rtl="1">
              <a:spcBef>
                <a:spcPts val="450"/>
              </a:spcBef>
              <a:buSzPct val="70000"/>
            </a:pPr>
            <a:r>
              <a:rPr lang="ar-AE" sz="2400" dirty="0" smtClean="0">
                <a:solidFill>
                  <a:srgbClr val="073E87"/>
                </a:solidFill>
              </a:rPr>
              <a:t>23 شرق </a:t>
            </a:r>
            <a:r>
              <a:rPr lang="ar-AE" sz="2400" dirty="0">
                <a:solidFill>
                  <a:srgbClr val="073E87"/>
                </a:solidFill>
              </a:rPr>
              <a:t>وجنوب شرق أسيا </a:t>
            </a:r>
          </a:p>
          <a:p>
            <a:pPr algn="r" rtl="1">
              <a:spcBef>
                <a:spcPts val="450"/>
              </a:spcBef>
              <a:buSzPct val="70000"/>
            </a:pPr>
            <a:r>
              <a:rPr lang="ar-AE" sz="2400" dirty="0" smtClean="0">
                <a:solidFill>
                  <a:srgbClr val="073E87"/>
                </a:solidFill>
              </a:rPr>
              <a:t>24 أستراليا </a:t>
            </a:r>
            <a:r>
              <a:rPr lang="ar-AE" sz="2400" dirty="0">
                <a:solidFill>
                  <a:srgbClr val="073E87"/>
                </a:solidFill>
              </a:rPr>
              <a:t>وأوقيانوسيا </a:t>
            </a:r>
          </a:p>
          <a:p>
            <a:pPr algn="r" rtl="1">
              <a:spcBef>
                <a:spcPts val="450"/>
              </a:spcBef>
              <a:buSzPct val="70000"/>
            </a:pPr>
            <a:r>
              <a:rPr lang="ar-AE" sz="2400" dirty="0" smtClean="0">
                <a:solidFill>
                  <a:srgbClr val="073E87"/>
                </a:solidFill>
              </a:rPr>
              <a:t>25 وسط </a:t>
            </a:r>
            <a:r>
              <a:rPr lang="ar-AE" sz="2400" dirty="0">
                <a:solidFill>
                  <a:srgbClr val="073E87"/>
                </a:solidFill>
              </a:rPr>
              <a:t>وجنوب أمريكا </a:t>
            </a:r>
          </a:p>
          <a:p>
            <a:pPr algn="r" rtl="1">
              <a:spcBef>
                <a:spcPts val="450"/>
              </a:spcBef>
              <a:buSzPct val="70000"/>
            </a:pPr>
            <a:r>
              <a:rPr lang="ar-AE" sz="2400" dirty="0" smtClean="0">
                <a:solidFill>
                  <a:srgbClr val="073E87"/>
                </a:solidFill>
              </a:rPr>
              <a:t>26 الدول </a:t>
            </a:r>
            <a:r>
              <a:rPr lang="ar-AE" sz="2400" dirty="0">
                <a:solidFill>
                  <a:srgbClr val="073E87"/>
                </a:solidFill>
              </a:rPr>
              <a:t>المطلة على البحر الكاريبي </a:t>
            </a:r>
            <a:endParaRPr lang="en-US" sz="2400" dirty="0">
              <a:solidFill>
                <a:srgbClr val="073E87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4181" y="2885479"/>
            <a:ext cx="4233723" cy="4206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spcBef>
                <a:spcPts val="450"/>
              </a:spcBef>
              <a:buSzPct val="70000"/>
            </a:pPr>
            <a:r>
              <a:rPr lang="ar-AE" sz="2400" dirty="0" smtClean="0">
                <a:solidFill>
                  <a:srgbClr val="073E87"/>
                </a:solidFill>
              </a:rPr>
              <a:t>1 </a:t>
            </a:r>
            <a:r>
              <a:rPr lang="ar-AE" sz="2400" dirty="0">
                <a:solidFill>
                  <a:srgbClr val="073E87"/>
                </a:solidFill>
              </a:rPr>
              <a:t>– 10 الولايات المتحدة الأمريكية </a:t>
            </a:r>
          </a:p>
          <a:p>
            <a:pPr algn="r" rtl="1">
              <a:spcBef>
                <a:spcPts val="450"/>
              </a:spcBef>
              <a:buSzPct val="70000"/>
            </a:pPr>
            <a:r>
              <a:rPr lang="ar-AE" sz="2400" dirty="0" smtClean="0">
                <a:solidFill>
                  <a:srgbClr val="073E87"/>
                </a:solidFill>
              </a:rPr>
              <a:t>11 </a:t>
            </a:r>
            <a:r>
              <a:rPr lang="ar-AE" sz="2400" dirty="0">
                <a:solidFill>
                  <a:srgbClr val="073E87"/>
                </a:solidFill>
              </a:rPr>
              <a:t>– 12 كندا </a:t>
            </a:r>
            <a:endParaRPr lang="ar-AE" sz="2400" dirty="0" smtClean="0">
              <a:solidFill>
                <a:srgbClr val="073E87"/>
              </a:solidFill>
            </a:endParaRPr>
          </a:p>
          <a:p>
            <a:pPr algn="r" rtl="1">
              <a:spcBef>
                <a:spcPts val="450"/>
              </a:spcBef>
              <a:buSzPct val="70000"/>
            </a:pPr>
            <a:r>
              <a:rPr lang="ar-AE" sz="2400" dirty="0" smtClean="0">
                <a:solidFill>
                  <a:srgbClr val="073E87"/>
                </a:solidFill>
              </a:rPr>
              <a:t>13 أوروبا </a:t>
            </a:r>
            <a:r>
              <a:rPr lang="ar-AE" sz="2400" dirty="0">
                <a:solidFill>
                  <a:srgbClr val="073E87"/>
                </a:solidFill>
              </a:rPr>
              <a:t>الغربية </a:t>
            </a:r>
          </a:p>
          <a:p>
            <a:pPr algn="r" rtl="1">
              <a:spcBef>
                <a:spcPts val="450"/>
              </a:spcBef>
              <a:buSzPct val="70000"/>
            </a:pPr>
            <a:r>
              <a:rPr lang="ar-AE" sz="2400" dirty="0" smtClean="0">
                <a:solidFill>
                  <a:srgbClr val="073E87"/>
                </a:solidFill>
              </a:rPr>
              <a:t>14 شمال </a:t>
            </a:r>
            <a:r>
              <a:rPr lang="ar-AE" sz="2400" dirty="0">
                <a:solidFill>
                  <a:srgbClr val="073E87"/>
                </a:solidFill>
              </a:rPr>
              <a:t>أوروبا (دول البلطيق) </a:t>
            </a:r>
          </a:p>
          <a:p>
            <a:pPr algn="r" rtl="1">
              <a:spcBef>
                <a:spcPts val="450"/>
              </a:spcBef>
              <a:buSzPct val="70000"/>
            </a:pPr>
            <a:r>
              <a:rPr lang="ar-AE" sz="2400" dirty="0" smtClean="0">
                <a:solidFill>
                  <a:srgbClr val="073E87"/>
                </a:solidFill>
              </a:rPr>
              <a:t>15 وسط </a:t>
            </a:r>
            <a:r>
              <a:rPr lang="ar-AE" sz="2400" dirty="0">
                <a:solidFill>
                  <a:srgbClr val="073E87"/>
                </a:solidFill>
              </a:rPr>
              <a:t>وشرق أوروبا </a:t>
            </a:r>
          </a:p>
          <a:p>
            <a:pPr algn="r" rtl="1">
              <a:spcBef>
                <a:spcPts val="450"/>
              </a:spcBef>
              <a:buSzPct val="70000"/>
            </a:pPr>
            <a:r>
              <a:rPr lang="ar-AE" sz="2400" dirty="0" smtClean="0">
                <a:solidFill>
                  <a:srgbClr val="073E87"/>
                </a:solidFill>
              </a:rPr>
              <a:t>16 الشرق </a:t>
            </a:r>
            <a:r>
              <a:rPr lang="ar-AE" sz="2400" dirty="0">
                <a:solidFill>
                  <a:srgbClr val="073E87"/>
                </a:solidFill>
              </a:rPr>
              <a:t>الأوسط و دول الخليج</a:t>
            </a:r>
          </a:p>
          <a:p>
            <a:pPr algn="r" rtl="1">
              <a:spcBef>
                <a:spcPts val="450"/>
              </a:spcBef>
              <a:buSzPct val="70000"/>
            </a:pPr>
            <a:r>
              <a:rPr lang="ar-AE" sz="2400" dirty="0" smtClean="0">
                <a:solidFill>
                  <a:srgbClr val="073E87"/>
                </a:solidFill>
              </a:rPr>
              <a:t>17 شمال </a:t>
            </a:r>
            <a:r>
              <a:rPr lang="ar-AE" sz="2400" dirty="0">
                <a:solidFill>
                  <a:srgbClr val="073E87"/>
                </a:solidFill>
              </a:rPr>
              <a:t>أفريقيا </a:t>
            </a:r>
          </a:p>
          <a:p>
            <a:pPr algn="r" rtl="1">
              <a:spcBef>
                <a:spcPts val="450"/>
              </a:spcBef>
              <a:buSzPct val="70000"/>
            </a:pPr>
            <a:r>
              <a:rPr lang="ar-AE" sz="2400" dirty="0" smtClean="0">
                <a:solidFill>
                  <a:srgbClr val="073E87"/>
                </a:solidFill>
              </a:rPr>
              <a:t>18 غرب </a:t>
            </a:r>
            <a:r>
              <a:rPr lang="ar-AE" sz="2400" dirty="0">
                <a:solidFill>
                  <a:srgbClr val="073E87"/>
                </a:solidFill>
              </a:rPr>
              <a:t>أفريقيا </a:t>
            </a:r>
          </a:p>
          <a:p>
            <a:pPr algn="r" rtl="1">
              <a:spcBef>
                <a:spcPts val="450"/>
              </a:spcBef>
              <a:buSzPct val="70000"/>
            </a:pPr>
            <a:r>
              <a:rPr lang="ar-AE" sz="2400" dirty="0" smtClean="0">
                <a:solidFill>
                  <a:srgbClr val="073E87"/>
                </a:solidFill>
              </a:rPr>
              <a:t>19 أفريقيا </a:t>
            </a:r>
            <a:r>
              <a:rPr lang="ar-AE" sz="2400" dirty="0">
                <a:solidFill>
                  <a:srgbClr val="073E87"/>
                </a:solidFill>
              </a:rPr>
              <a:t>الوسطى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781</TotalTime>
  <Words>664</Words>
  <Application>Microsoft Office PowerPoint</Application>
  <PresentationFormat>On-screen Show (4:3)</PresentationFormat>
  <Paragraphs>207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Waveform</vt:lpstr>
      <vt:lpstr>الجمعية العالمية للشرطة النسائية</vt:lpstr>
      <vt:lpstr>الجمعية العالمية للشرطة النسائية</vt:lpstr>
      <vt:lpstr>الجمعية العالمية للشرطة النسائية</vt:lpstr>
      <vt:lpstr>  الجمعية العالمية للشرطة النسائية </vt:lpstr>
      <vt:lpstr>  الجمعية العالمية للشرطة النسائية </vt:lpstr>
      <vt:lpstr>  الجمعية العالمية للشرطة النسائية </vt:lpstr>
      <vt:lpstr>  الجمعية العالمية للشرطة النسائية </vt:lpstr>
      <vt:lpstr>  الجمعية العالمية للشرطة النسائية </vt:lpstr>
      <vt:lpstr>   الجمعية العالمية للشرطة النسائية  المناطق الإقليمية </vt:lpstr>
      <vt:lpstr>   الجمعية العالمية للشرطة النسائية </vt:lpstr>
      <vt:lpstr>   الجمعية العالمية للشرطة النسائية </vt:lpstr>
      <vt:lpstr>   الجمعية العالمية للشرطة النسائية </vt:lpstr>
      <vt:lpstr>   الجمعية العالمية للشرطة النسائية </vt:lpstr>
      <vt:lpstr>   الجمعية العالمية للشرطة النسائية </vt:lpstr>
      <vt:lpstr>   الجمعية العالمية للشرطة النسائية </vt:lpstr>
      <vt:lpstr>   الجمعية العالمية للشرطة النسائية </vt:lpstr>
      <vt:lpstr>   الجمعية العالمية للشرطة النسائية </vt:lpstr>
      <vt:lpstr>   الجمعية العالمية للشرطة النسائية </vt:lpstr>
      <vt:lpstr>   الجمعية العالمية للشرطة النسائية </vt:lpstr>
      <vt:lpstr>   الجمعية العالمية للشرطة النسائية </vt:lpstr>
      <vt:lpstr>   الجمعية العالمية للشرطة النسائية </vt:lpstr>
      <vt:lpstr>   الجمعية العالمية للشرطة النسائية </vt:lpstr>
      <vt:lpstr>   الجمعية العالمية للشرطة النسائية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Association of Women Police</dc:title>
  <dc:creator>M Shorter</dc:creator>
  <cp:lastModifiedBy>cap</cp:lastModifiedBy>
  <cp:revision>112</cp:revision>
  <dcterms:created xsi:type="dcterms:W3CDTF">2017-04-25T22:00:05Z</dcterms:created>
  <dcterms:modified xsi:type="dcterms:W3CDTF">2017-07-15T10:06:29Z</dcterms:modified>
</cp:coreProperties>
</file>