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60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6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5831" autoAdjust="0"/>
  </p:normalViewPr>
  <p:slideViewPr>
    <p:cSldViewPr snapToGrid="0" snapToObjects="1">
      <p:cViewPr varScale="1">
        <p:scale>
          <a:sx n="66" d="100"/>
          <a:sy n="66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A98B3-F88E-B94B-A7CA-82B67BB69C7B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1F99-00D5-5C43-9755-7A7BE4B1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IAWP Board of Directors celebrate</a:t>
            </a:r>
            <a:r>
              <a:rPr lang="en-US" baseline="0" dirty="0"/>
              <a:t> International Women’s Day 2012 in Dhaka, Bangladesh, at the invitation of the newly formed Bangladesh Police Women’s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Taken during IAWP visit by Board of Directors to the UAE in 2012 for the first Region</a:t>
            </a:r>
            <a:r>
              <a:rPr lang="en-US" baseline="0" dirty="0"/>
              <a:t> 16 Training</a:t>
            </a:r>
            <a:r>
              <a:rPr lang="en-US" dirty="0"/>
              <a:t> conference.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Photo taken in Barcelona at Conference 2016:	</a:t>
            </a:r>
          </a:p>
          <a:p>
            <a:pPr>
              <a:lnSpc>
                <a:spcPct val="110000"/>
              </a:lnSpc>
            </a:pPr>
            <a:endParaRPr lang="en-US" sz="1400" b="1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In early days, </a:t>
            </a:r>
            <a:r>
              <a:rPr lang="en-US" dirty="0">
                <a:solidFill>
                  <a:schemeClr val="tx2"/>
                </a:solidFill>
              </a:rPr>
              <a:t>12 Regions in North America and 1 Region representing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	the rest of the world.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Today, </a:t>
            </a:r>
            <a:r>
              <a:rPr lang="en-US" dirty="0">
                <a:solidFill>
                  <a:schemeClr val="tx2"/>
                </a:solidFill>
              </a:rPr>
              <a:t>26 Regions covering all continents except Antarctica and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	truly reflecting the diversity of our global membership!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International Scholarship Award winner W/Senior</a:t>
            </a:r>
            <a:r>
              <a:rPr lang="en-US" baseline="0" dirty="0"/>
              <a:t> Superintendent Maxine L. Graham of the Guyana Police Force in Barcelona at Conference 2016.</a:t>
            </a:r>
          </a:p>
          <a:p>
            <a:r>
              <a:rPr lang="en-US" baseline="0" dirty="0"/>
              <a:t>Flanked by International Scholarship Award Committee Co-Chairs Linda Mayberry and Cindy Shain; presented by IAWP Immediate Past President Margaret Shorter.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Board of Directors representatives </a:t>
            </a:r>
            <a:r>
              <a:rPr lang="en-US" dirty="0" err="1"/>
              <a:t>Mily</a:t>
            </a:r>
            <a:r>
              <a:rPr lang="en-US" dirty="0"/>
              <a:t> Biswas, Region 22 Coordinator, Past Chaplain Tamia Dow, and Region 13</a:t>
            </a:r>
            <a:r>
              <a:rPr lang="en-US" baseline="0" dirty="0"/>
              <a:t> Coordinator Annita Clarke in Barcelona at Conference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Networks are key to the exchange of information, experience, learning and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Members</a:t>
            </a:r>
            <a:r>
              <a:rPr lang="en-US" baseline="0" dirty="0"/>
              <a:t> of Guyana and </a:t>
            </a:r>
            <a:r>
              <a:rPr lang="en-US" baseline="0" dirty="0" err="1"/>
              <a:t>Curaçao</a:t>
            </a:r>
            <a:r>
              <a:rPr lang="en-US" baseline="0" dirty="0"/>
              <a:t> Police Services in Barcelona at Conference 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wp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8534"/>
            <a:ext cx="7772400" cy="1780108"/>
          </a:xfrm>
        </p:spPr>
        <p:txBody>
          <a:bodyPr/>
          <a:lstStyle/>
          <a:p>
            <a:r>
              <a:rPr lang="en-US" dirty="0"/>
              <a:t>The International Association of Women Police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5501"/>
            <a:ext cx="6400800" cy="62653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AN 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33" y="393700"/>
            <a:ext cx="254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5426" y="1928842"/>
            <a:ext cx="746871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GOVERNANCE STRUCTURE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Board of Directors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President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Executive Director </a:t>
            </a:r>
            <a:r>
              <a:rPr lang="mr-IN" sz="2800" dirty="0">
                <a:solidFill>
                  <a:schemeClr val="tx2"/>
                </a:solidFill>
              </a:rPr>
              <a:t>–</a:t>
            </a:r>
            <a:r>
              <a:rPr lang="en-US" sz="2800" dirty="0">
                <a:solidFill>
                  <a:schemeClr val="tx2"/>
                </a:solidFill>
              </a:rPr>
              <a:t> presidential appointment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3 Vice Presidents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26 Regional Coordinators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Recording Secretary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Treasurer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Sergeant-at-Arms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40" y="1706605"/>
            <a:ext cx="793420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     GOVERNANCE STRUCTURE </a:t>
            </a:r>
            <a:r>
              <a:rPr lang="mr-IN" sz="2400" dirty="0">
                <a:solidFill>
                  <a:schemeClr val="tx2"/>
                </a:solidFill>
              </a:rPr>
              <a:t>–</a:t>
            </a:r>
            <a:r>
              <a:rPr lang="en-US" sz="2400" dirty="0">
                <a:solidFill>
                  <a:schemeClr val="tx2"/>
                </a:solidFill>
              </a:rPr>
              <a:t> continued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Historian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Chaplain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Board of Trustees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All former Presidents are members of this Board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>
                <a:solidFill>
                  <a:schemeClr val="tx2"/>
                </a:solidFill>
              </a:rPr>
              <a:t>IAWP Foundation Board of Directors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Accepts and disburses grants and donations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692350"/>
            <a:ext cx="4388492" cy="46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tx2"/>
                </a:solidFill>
              </a:rPr>
              <a:t>FUNDING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Membership fees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Conference surplus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Sponsorship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IAWP Foundation donations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Merchandise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5225" y="4177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4" descr="IAWPFront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4" r="-30014"/>
          <a:stretch>
            <a:fillRect/>
          </a:stretch>
        </p:blipFill>
        <p:spPr>
          <a:xfrm>
            <a:off x="4267200" y="1646596"/>
            <a:ext cx="4948236" cy="48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6449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983604"/>
            <a:ext cx="8278624" cy="430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ACTIVITIES OF THE IAWP 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Training conferences:  global and regional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Adopt-an-Officer Program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Participation in UN Commission on the Status of Women meetings New York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r>
              <a:rPr lang="en-US" sz="2800" dirty="0">
                <a:solidFill>
                  <a:schemeClr val="tx2"/>
                </a:solidFill>
              </a:rPr>
              <a:t>Campaigns consistent with organization’s values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	Violence Against Women, Human Trafficking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83604"/>
            <a:ext cx="4691793" cy="456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COMMUNICATIONS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Website:  </a:t>
            </a:r>
            <a:r>
              <a:rPr lang="en-US" sz="2400" b="1" dirty="0">
                <a:solidFill>
                  <a:schemeClr val="tx2"/>
                </a:solidFill>
                <a:hlinkClick r:id="rId3"/>
              </a:rPr>
              <a:t>www.iawp.org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i="1" dirty="0" err="1">
                <a:solidFill>
                  <a:schemeClr val="tx2"/>
                </a:solidFill>
              </a:rPr>
              <a:t>WomenPolice</a:t>
            </a:r>
            <a:r>
              <a:rPr lang="en-US" sz="2400" b="1" dirty="0">
                <a:solidFill>
                  <a:schemeClr val="tx2"/>
                </a:solidFill>
              </a:rPr>
              <a:t> quarterly magazine</a:t>
            </a:r>
            <a:endParaRPr lang="en-US" sz="2400" b="1" i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i="1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electronic and hard copies</a:t>
            </a:r>
          </a:p>
          <a:p>
            <a:pPr lvl="1">
              <a:lnSpc>
                <a:spcPct val="70000"/>
              </a:lnSpc>
            </a:pPr>
            <a:endParaRPr lang="en-US" sz="2400" b="1" i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Twitter:  @</a:t>
            </a:r>
            <a:r>
              <a:rPr lang="en-US" sz="2400" b="1" dirty="0" err="1">
                <a:solidFill>
                  <a:schemeClr val="tx2"/>
                </a:solidFill>
              </a:rPr>
              <a:t>IAWPInfo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Online discussion forums</a:t>
            </a:r>
          </a:p>
          <a:p>
            <a:pPr lvl="1">
              <a:lnSpc>
                <a:spcPct val="7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Regional news blogs</a:t>
            </a:r>
          </a:p>
          <a:p>
            <a:pPr lvl="1">
              <a:lnSpc>
                <a:spcPct val="7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400" b="1" dirty="0">
                <a:solidFill>
                  <a:schemeClr val="tx2"/>
                </a:solidFill>
              </a:rPr>
              <a:t>Published research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8683" y="34809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over-WomenPolice_Feb-April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93" y="1329422"/>
            <a:ext cx="3727116" cy="5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983604"/>
            <a:ext cx="484542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IAWP TRAINING CONFERENCES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2011   Lexington, USA</a:t>
            </a:r>
          </a:p>
          <a:p>
            <a:pPr marL="914400" lvl="1" indent="-457200">
              <a:buAutoNum type="arabicPlain" startAt="2012"/>
            </a:pPr>
            <a:r>
              <a:rPr lang="en-US" sz="2400" b="1" dirty="0">
                <a:solidFill>
                  <a:schemeClr val="tx2"/>
                </a:solidFill>
              </a:rPr>
              <a:t>   St. John’s, Canada</a:t>
            </a:r>
          </a:p>
          <a:p>
            <a:pPr marL="914400" lvl="1" indent="-457200">
              <a:buAutoNum type="arabicPlain" startAt="2013"/>
            </a:pPr>
            <a:r>
              <a:rPr lang="en-US" sz="2400" b="1" dirty="0">
                <a:solidFill>
                  <a:schemeClr val="tx2"/>
                </a:solidFill>
              </a:rPr>
              <a:t>   Durban, South Africa</a:t>
            </a:r>
          </a:p>
          <a:p>
            <a:pPr marL="914400" lvl="1" indent="-457200">
              <a:buAutoNum type="arabicPlain" startAt="2014"/>
            </a:pPr>
            <a:r>
              <a:rPr lang="en-US" sz="2400" b="1" dirty="0">
                <a:solidFill>
                  <a:schemeClr val="tx2"/>
                </a:solidFill>
              </a:rPr>
              <a:t>   Winnipeg, Canada</a:t>
            </a:r>
          </a:p>
          <a:p>
            <a:pPr marL="914400" lvl="1" indent="-457200">
              <a:buAutoNum type="arabicPlain" startAt="2015"/>
            </a:pPr>
            <a:r>
              <a:rPr lang="en-US" sz="2400" b="1" dirty="0">
                <a:solidFill>
                  <a:schemeClr val="tx2"/>
                </a:solidFill>
              </a:rPr>
              <a:t>   Cardiff, Wales, UK</a:t>
            </a:r>
          </a:p>
          <a:p>
            <a:pPr marL="914400" lvl="1" indent="-457200">
              <a:buAutoNum type="arabicPlain" startAt="2016"/>
            </a:pPr>
            <a:r>
              <a:rPr lang="en-US" sz="2400" b="1" dirty="0">
                <a:solidFill>
                  <a:schemeClr val="tx2"/>
                </a:solidFill>
              </a:rPr>
              <a:t>   Barcelona, Spain</a:t>
            </a:r>
          </a:p>
          <a:p>
            <a:pPr marL="914400" lvl="1" indent="-457200">
              <a:buAutoNum type="arabicPlain" startAt="2017"/>
            </a:pPr>
            <a:r>
              <a:rPr lang="en-US" sz="2400" b="1" dirty="0">
                <a:solidFill>
                  <a:schemeClr val="tx2"/>
                </a:solidFill>
              </a:rPr>
              <a:t>   Cairns, Australia</a:t>
            </a:r>
          </a:p>
          <a:p>
            <a:pPr marL="914400" lvl="1" indent="-457200">
              <a:buAutoNum type="arabicPlain" startAt="2018"/>
            </a:pPr>
            <a:r>
              <a:rPr lang="en-US" sz="2400" b="1" dirty="0">
                <a:solidFill>
                  <a:schemeClr val="tx2"/>
                </a:solidFill>
              </a:rPr>
              <a:t>  Calgary, Canada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2019   Anchorage,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685" y="1591056"/>
            <a:ext cx="3114115" cy="46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7" y="1737383"/>
            <a:ext cx="3973324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IAWP ANNUAL AWARDS and RECOGNITION 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Officer of the Year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 err="1">
                <a:solidFill>
                  <a:schemeClr val="tx2"/>
                </a:solidFill>
              </a:rPr>
              <a:t>Valour</a:t>
            </a:r>
            <a:endParaRPr lang="en-US" sz="20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Excellence in Performance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Leadership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Mentoring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Community Service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Civilian Achievement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>
                <a:solidFill>
                  <a:schemeClr val="tx2"/>
                </a:solidFill>
              </a:rPr>
              <a:t>Male Award* </a:t>
            </a:r>
            <a:r>
              <a:rPr lang="mr-IN" sz="2000" b="1" dirty="0">
                <a:solidFill>
                  <a:schemeClr val="tx2"/>
                </a:solidFill>
              </a:rPr>
              <a:t>–</a:t>
            </a:r>
            <a:r>
              <a:rPr lang="en-CA" sz="2000" b="1" dirty="0">
                <a:solidFill>
                  <a:schemeClr val="tx2"/>
                </a:solidFill>
              </a:rPr>
              <a:t> </a:t>
            </a:r>
            <a:r>
              <a:rPr lang="en-CA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n support of the UN </a:t>
            </a:r>
            <a:r>
              <a:rPr lang="en-US" dirty="0" err="1">
                <a:solidFill>
                  <a:schemeClr val="tx2"/>
                </a:solidFill>
              </a:rPr>
              <a:t>HeforShe</a:t>
            </a:r>
            <a:r>
              <a:rPr lang="en-US" dirty="0">
                <a:solidFill>
                  <a:schemeClr val="tx2"/>
                </a:solidFill>
              </a:rPr>
              <a:t> Campaign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      </a:t>
            </a:r>
            <a:r>
              <a:rPr lang="en-US" sz="1600" b="1" dirty="0">
                <a:solidFill>
                  <a:schemeClr val="tx2"/>
                </a:solidFill>
              </a:rPr>
              <a:t>*new in 2017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30198900096_f963849629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1" y="1450962"/>
            <a:ext cx="3732151" cy="50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pic>
        <p:nvPicPr>
          <p:cNvPr id="5" name="Picture 4" descr="30148211591_5d6fdb4809_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7" t="3390" r="5629" b="15367"/>
          <a:stretch/>
        </p:blipFill>
        <p:spPr>
          <a:xfrm>
            <a:off x="1994241" y="2569894"/>
            <a:ext cx="5147475" cy="3804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226" y="1818557"/>
            <a:ext cx="78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venir Black Oblique"/>
                <a:cs typeface="Avenir Black Oblique"/>
              </a:rPr>
              <a:t>INTERNATIONAL SCHOLARSHIP AWARD</a:t>
            </a:r>
          </a:p>
        </p:txBody>
      </p:sp>
    </p:spTree>
    <p:extLst>
      <p:ext uri="{BB962C8B-B14F-4D97-AF65-F5344CB8AC3E}">
        <p14:creationId xmlns:p14="http://schemas.microsoft.com/office/powerpoint/2010/main" val="269648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083" y="1737383"/>
            <a:ext cx="826101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IAWP INTERNATIONAL SCHOLARSHIP and RECOGNITION 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CRITERIA: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GB" altLang="en-US" sz="2400" b="1" dirty="0">
                <a:solidFill>
                  <a:srgbClr val="06436B"/>
                </a:solidFill>
              </a:rPr>
              <a:t>A</a:t>
            </a:r>
            <a:r>
              <a:rPr lang="en-GB" altLang="en-US" sz="2400" b="1" dirty="0">
                <a:solidFill>
                  <a:schemeClr val="bg2">
                    <a:lumMod val="25000"/>
                  </a:schemeClr>
                </a:solidFill>
              </a:rPr>
              <a:t>n outstanding police officer employed outside of North America</a:t>
            </a:r>
          </a:p>
          <a:p>
            <a:pPr marL="800100" lvl="1" indent="-342900">
              <a:spcBef>
                <a:spcPts val="600"/>
              </a:spcBef>
              <a:buClr>
                <a:srgbClr val="18385A"/>
              </a:buClr>
              <a:buSzPct val="70000"/>
              <a:buFont typeface="Wingdings" charset="2"/>
              <a:buChar char="ü"/>
              <a:defRPr/>
            </a:pPr>
            <a:r>
              <a:rPr lang="en-GB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Evidence of policing skills, the ability to increase awareness </a:t>
            </a:r>
            <a:r>
              <a:rPr lang="en-GB" altLang="en-US" sz="2400" b="1" dirty="0">
                <a:solidFill>
                  <a:schemeClr val="bg2">
                    <a:lumMod val="25000"/>
                  </a:schemeClr>
                </a:solidFill>
              </a:rPr>
              <a:t>and understanding of role of women in law enforcement and ability to </a:t>
            </a:r>
            <a:r>
              <a:rPr lang="en-GB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market </a:t>
            </a:r>
            <a:r>
              <a:rPr lang="en-GB" altLang="en-US" sz="2400" b="1" dirty="0">
                <a:solidFill>
                  <a:schemeClr val="bg2">
                    <a:lumMod val="25000"/>
                  </a:schemeClr>
                </a:solidFill>
              </a:rPr>
              <a:t>the objectives of IAWP</a:t>
            </a:r>
          </a:p>
          <a:p>
            <a:pPr lvl="1">
              <a:spcBef>
                <a:spcPts val="600"/>
              </a:spcBef>
              <a:buClr>
                <a:srgbClr val="18385A"/>
              </a:buClr>
              <a:buSzPct val="70000"/>
              <a:defRPr/>
            </a:pPr>
            <a:endParaRPr lang="en-GB" alt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GB" altLang="en-US" sz="2000" b="1" dirty="0">
                <a:solidFill>
                  <a:schemeClr val="bg2">
                    <a:lumMod val="25000"/>
                  </a:schemeClr>
                </a:solidFill>
              </a:rPr>
              <a:t>Recipient receives expenses to attend annual training conference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178182"/>
            <a:ext cx="8595445" cy="589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en-US" sz="2800" b="1" dirty="0">
                <a:solidFill>
                  <a:srgbClr val="FFFFFF"/>
                </a:solidFill>
              </a:rPr>
              <a:t>MEMBERSHIP BENEFITS</a:t>
            </a:r>
          </a:p>
          <a:p>
            <a:pPr lvl="1"/>
            <a:endParaRPr lang="en-US" sz="2400" b="1" dirty="0">
              <a:solidFill>
                <a:srgbClr val="073E87"/>
              </a:solidFill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Global professional contacts</a:t>
            </a: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Access to communities of practice for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	operational and workplace issues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SzPct val="100000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Access to police networks and expertise </a:t>
            </a: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Opportunities for professional development</a:t>
            </a: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Opportunities to reach out, support, work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GB" sz="2800" b="1" dirty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	with women who need access to resources 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175" y="2282165"/>
            <a:ext cx="3254947" cy="376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73E87"/>
                </a:solidFill>
              </a:rPr>
              <a:t>A global 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73E87"/>
                </a:solidFill>
              </a:rPr>
              <a:t>professional organization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73E87"/>
                </a:solidFill>
              </a:rPr>
              <a:t>for women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73E87"/>
                </a:solidFill>
              </a:rPr>
              <a:t> in policing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6082" y="4000500"/>
            <a:ext cx="1134047" cy="8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66" y="2910091"/>
            <a:ext cx="4533334" cy="30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44933"/>
            <a:ext cx="4804834" cy="49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2"/>
                </a:solidFill>
              </a:rPr>
              <a:t>MEMBERSHIP BENEFITS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r>
              <a:rPr lang="en-GB" altLang="en-US" sz="2400" b="1" dirty="0">
                <a:solidFill>
                  <a:schemeClr val="tx2"/>
                </a:solidFill>
              </a:rPr>
              <a:t>Discovery of common interests, experiences, challenges and goals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endParaRPr lang="en-GB" altLang="en-US" sz="24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r>
              <a:rPr lang="en-GB" altLang="en-US" sz="2400" b="1" dirty="0">
                <a:solidFill>
                  <a:schemeClr val="tx2"/>
                </a:solidFill>
              </a:rPr>
              <a:t>New confidence to promote gender main-streaming in policing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endParaRPr lang="en-GB" altLang="en-US" sz="24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r>
              <a:rPr lang="en-GB" altLang="en-US" sz="2400" b="1" dirty="0">
                <a:solidFill>
                  <a:schemeClr val="tx2"/>
                </a:solidFill>
              </a:rPr>
              <a:t>Finding that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solidFill>
                  <a:schemeClr val="tx2"/>
                </a:solidFill>
              </a:rPr>
              <a:t>	</a:t>
            </a:r>
            <a:r>
              <a:rPr lang="en-GB" altLang="en-US" sz="2800" b="1" i="1" dirty="0">
                <a:solidFill>
                  <a:schemeClr val="tx2"/>
                </a:solidFill>
              </a:rPr>
              <a:t>you are not alone!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3" y="4061095"/>
            <a:ext cx="752465" cy="55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833" y="3598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29603378383_3b1974850e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1448633"/>
            <a:ext cx="3759801" cy="50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074" y="1155900"/>
            <a:ext cx="75342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tx2"/>
                </a:solidFill>
              </a:rPr>
              <a:t>	   	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Why Join  An Association?</a:t>
            </a:r>
          </a:p>
          <a:p>
            <a:pPr lvl="1"/>
            <a:r>
              <a:rPr lang="en-GB" altLang="en-US" sz="2400" dirty="0">
                <a:solidFill>
                  <a:srgbClr val="0293E0"/>
                </a:solidFill>
                <a:latin typeface="Times New Roman" panose="02020603050405020304" pitchFamily="18" charset="0"/>
              </a:rPr>
              <a:t>	</a:t>
            </a:r>
          </a:p>
          <a:p>
            <a:pPr lvl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Membership can </a:t>
            </a:r>
            <a:r>
              <a:rPr lang="en-GB" altLang="en-US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empower you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and through membership you can also </a:t>
            </a:r>
            <a:r>
              <a:rPr lang="en-GB" altLang="en-US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empower your sister officers.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811" y="3018917"/>
            <a:ext cx="5274507" cy="35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2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195905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680" y="5838717"/>
            <a:ext cx="805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mr-IN" sz="2400" b="1" dirty="0">
                <a:solidFill>
                  <a:schemeClr val="tx2"/>
                </a:solidFill>
              </a:rPr>
              <a:t>…</a:t>
            </a:r>
            <a:r>
              <a:rPr lang="en-CA" sz="2400" b="1" dirty="0">
                <a:solidFill>
                  <a:schemeClr val="tx2"/>
                </a:solidFill>
              </a:rPr>
              <a:t>where police reflect the diversity of the communities they serve and human rights are protected - </a:t>
            </a:r>
            <a:r>
              <a:rPr lang="en-CA" sz="2000" dirty="0">
                <a:solidFill>
                  <a:schemeClr val="tx2"/>
                </a:solidFill>
              </a:rPr>
              <a:t>IAWP Mission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268" y="340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Barcelona Para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16" y="1446849"/>
            <a:ext cx="6667000" cy="43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6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6623" y="2728625"/>
            <a:ext cx="6468505" cy="3638140"/>
            <a:chOff x="405" y="990"/>
            <a:chExt cx="4949" cy="278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990"/>
              <a:ext cx="4949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05" y="990"/>
              <a:ext cx="4949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kern="12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5956" y="2093653"/>
            <a:ext cx="8264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73E87"/>
                </a:solidFill>
              </a:rPr>
              <a:t>International Women’s Day, Dhaka, Bangladesh, 2012</a:t>
            </a:r>
          </a:p>
        </p:txBody>
      </p:sp>
    </p:spTree>
    <p:extLst>
      <p:ext uri="{BB962C8B-B14F-4D97-AF65-F5344CB8AC3E}">
        <p14:creationId xmlns:p14="http://schemas.microsoft.com/office/powerpoint/2010/main" val="224972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025" y="2196619"/>
            <a:ext cx="75692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3E87"/>
                </a:solidFill>
              </a:rPr>
              <a:t>Our Mission</a:t>
            </a:r>
          </a:p>
          <a:p>
            <a:endParaRPr lang="en-US" sz="2400" dirty="0">
              <a:solidFill>
                <a:srgbClr val="073E87"/>
              </a:solidFill>
            </a:endParaRPr>
          </a:p>
          <a:p>
            <a:r>
              <a:rPr lang="en-US" sz="2800" dirty="0">
                <a:solidFill>
                  <a:srgbClr val="073E87"/>
                </a:solidFill>
              </a:rPr>
              <a:t>To strengthen, unite, and raise the capacity of women in policing internationally</a:t>
            </a:r>
          </a:p>
          <a:p>
            <a:endParaRPr lang="en-US" sz="2400" dirty="0">
              <a:solidFill>
                <a:srgbClr val="073E87"/>
              </a:solidFill>
            </a:endParaRPr>
          </a:p>
          <a:p>
            <a:r>
              <a:rPr lang="en-US" sz="2800" b="1" dirty="0">
                <a:solidFill>
                  <a:srgbClr val="073E87"/>
                </a:solidFill>
              </a:rPr>
              <a:t>Our Vision</a:t>
            </a:r>
          </a:p>
          <a:p>
            <a:endParaRPr lang="en-US" sz="2400" dirty="0">
              <a:solidFill>
                <a:srgbClr val="073E87"/>
              </a:solidFill>
            </a:endParaRPr>
          </a:p>
          <a:p>
            <a:r>
              <a:rPr lang="en-US" sz="2800" dirty="0">
                <a:solidFill>
                  <a:srgbClr val="073E87"/>
                </a:solidFill>
              </a:rPr>
              <a:t>A world where police reflect the diversity of the communities they serve and human rights are protected.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4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42" y="338328"/>
            <a:ext cx="8097139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42" y="1747953"/>
            <a:ext cx="7981672" cy="4685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73E87"/>
                </a:solidFill>
              </a:rPr>
              <a:t>Our History</a:t>
            </a:r>
          </a:p>
          <a:p>
            <a:endParaRPr lang="en-US" dirty="0">
              <a:solidFill>
                <a:srgbClr val="073E87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73E87"/>
                </a:solidFill>
              </a:rPr>
              <a:t>1915 </a:t>
            </a:r>
            <a:r>
              <a:rPr lang="mr-IN" sz="2800" dirty="0">
                <a:solidFill>
                  <a:srgbClr val="073E87"/>
                </a:solidFill>
              </a:rPr>
              <a:t>–</a:t>
            </a:r>
            <a:r>
              <a:rPr lang="en-US" sz="2800" dirty="0">
                <a:solidFill>
                  <a:srgbClr val="073E87"/>
                </a:solidFill>
              </a:rPr>
              <a:t> International Police Women’s Association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73E87"/>
                </a:solidFill>
              </a:rPr>
              <a:t>1926 </a:t>
            </a:r>
            <a:r>
              <a:rPr lang="mr-IN" sz="2800" dirty="0">
                <a:solidFill>
                  <a:srgbClr val="073E87"/>
                </a:solidFill>
              </a:rPr>
              <a:t>–</a:t>
            </a:r>
            <a:r>
              <a:rPr lang="en-US" sz="2800" dirty="0">
                <a:solidFill>
                  <a:srgbClr val="073E87"/>
                </a:solidFill>
              </a:rPr>
              <a:t> Constitution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73E87"/>
                </a:solidFill>
              </a:rPr>
              <a:t>1956 - Changed name to International Association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73E87"/>
                </a:solidFill>
              </a:rPr>
              <a:t>		 of Women Police (IAWP)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73E87"/>
                </a:solidFill>
              </a:rPr>
              <a:t>1963 </a:t>
            </a:r>
            <a:r>
              <a:rPr lang="en-CA" sz="2800" dirty="0">
                <a:solidFill>
                  <a:srgbClr val="073E87"/>
                </a:solidFill>
              </a:rPr>
              <a:t>- </a:t>
            </a:r>
            <a:r>
              <a:rPr lang="en-US" sz="2800" dirty="0">
                <a:solidFill>
                  <a:srgbClr val="073E87"/>
                </a:solidFill>
              </a:rPr>
              <a:t>First IAWP Annual Training Conference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rgbClr val="073E87"/>
                </a:solidFill>
              </a:rPr>
              <a:t>1976 </a:t>
            </a:r>
            <a:r>
              <a:rPr lang="mr-IN" sz="2800" dirty="0">
                <a:solidFill>
                  <a:srgbClr val="073E87"/>
                </a:solidFill>
              </a:rPr>
              <a:t>–</a:t>
            </a:r>
            <a:r>
              <a:rPr lang="en-US" sz="2800" dirty="0">
                <a:solidFill>
                  <a:srgbClr val="073E87"/>
                </a:solidFill>
              </a:rPr>
              <a:t> IAWP opened membership to males</a:t>
            </a:r>
          </a:p>
        </p:txBody>
      </p:sp>
    </p:spTree>
    <p:extLst>
      <p:ext uri="{BB962C8B-B14F-4D97-AF65-F5344CB8AC3E}">
        <p14:creationId xmlns:p14="http://schemas.microsoft.com/office/powerpoint/2010/main" val="236431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42" y="174795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286" y="2154403"/>
            <a:ext cx="6358139" cy="42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8286" y="2154403"/>
            <a:ext cx="659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Immediate Past President Shorter with Emirati Police Officers</a:t>
            </a:r>
          </a:p>
        </p:txBody>
      </p:sp>
    </p:spTree>
    <p:extLst>
      <p:ext uri="{BB962C8B-B14F-4D97-AF65-F5344CB8AC3E}">
        <p14:creationId xmlns:p14="http://schemas.microsoft.com/office/powerpoint/2010/main" val="155594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2137" y="2388281"/>
            <a:ext cx="6481261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IAWP Today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solidFill>
                  <a:srgbClr val="073E87"/>
                </a:solidFill>
              </a:rPr>
              <a:t>Members in over 60 countries</a:t>
            </a: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solidFill>
                  <a:srgbClr val="073E87"/>
                </a:solidFill>
              </a:rPr>
              <a:t>25 Affiliate organizations</a:t>
            </a: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solidFill>
                <a:srgbClr val="073E87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solidFill>
                  <a:srgbClr val="073E87"/>
                </a:solidFill>
              </a:rPr>
              <a:t>4 Partnerships with sister organizations </a:t>
            </a:r>
          </a:p>
          <a:p>
            <a:r>
              <a:rPr lang="en-US" sz="2800" dirty="0">
                <a:solidFill>
                  <a:srgbClr val="073E87"/>
                </a:solidFill>
              </a:rPr>
              <a:t>	as ‘Friends of IAWP’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²"/>
            </a:pP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358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59" y="338328"/>
            <a:ext cx="8056035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765" y="5074527"/>
            <a:ext cx="1000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6" name="Picture 5" descr="30198900536_96ec3ce4e4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5" y="1961859"/>
            <a:ext cx="7794583" cy="4240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313" y="5274582"/>
            <a:ext cx="234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IAWP Regions</a:t>
            </a:r>
          </a:p>
        </p:txBody>
      </p:sp>
    </p:spTree>
    <p:extLst>
      <p:ext uri="{BB962C8B-B14F-4D97-AF65-F5344CB8AC3E}">
        <p14:creationId xmlns:p14="http://schemas.microsoft.com/office/powerpoint/2010/main" val="18341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en-US" sz="2800" dirty="0"/>
              <a:t>The International Association of Women Police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2027552"/>
            <a:ext cx="617789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			IAWP Global Regions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 1 </a:t>
            </a:r>
            <a:r>
              <a:rPr lang="mr-IN" sz="2400" dirty="0">
                <a:solidFill>
                  <a:srgbClr val="073E87"/>
                </a:solidFill>
              </a:rPr>
              <a:t>–</a:t>
            </a:r>
            <a:r>
              <a:rPr lang="en-US" sz="2400" dirty="0">
                <a:solidFill>
                  <a:srgbClr val="073E87"/>
                </a:solidFill>
              </a:rPr>
              <a:t> 10	United States of America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11 </a:t>
            </a:r>
            <a:r>
              <a:rPr lang="mr-IN" sz="2400" dirty="0">
                <a:solidFill>
                  <a:srgbClr val="073E87"/>
                </a:solidFill>
              </a:rPr>
              <a:t>–</a:t>
            </a:r>
            <a:r>
              <a:rPr lang="en-US" sz="2400" dirty="0">
                <a:solidFill>
                  <a:srgbClr val="073E87"/>
                </a:solidFill>
              </a:rPr>
              <a:t> 12	Canada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13   Western Europe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14   Northern Europe (Baltic)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15   Central &amp; Eastern Europe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16   Middle East &amp; Gulf States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17   Northern Africa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18   Western Africa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523" y="2885479"/>
            <a:ext cx="3929381" cy="372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19  Central Africa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20  Eastern Africa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21   Southern Africa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22  Central &amp; Southern Asia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23  Eastern &amp; South East Asia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24  Australia &amp; Oceania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25  Central &amp; South America</a:t>
            </a:r>
          </a:p>
          <a:p>
            <a:pPr>
              <a:spcBef>
                <a:spcPts val="450"/>
              </a:spcBef>
              <a:buSzPct val="70000"/>
            </a:pPr>
            <a:r>
              <a:rPr lang="en-US" sz="2400" dirty="0">
                <a:solidFill>
                  <a:srgbClr val="073E87"/>
                </a:solidFill>
              </a:rPr>
              <a:t>26  Caribbean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54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533</TotalTime>
  <Words>578</Words>
  <Application>Microsoft Office PowerPoint</Application>
  <PresentationFormat>On-screen Show (4:3)</PresentationFormat>
  <Paragraphs>234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Black Oblique</vt:lpstr>
      <vt:lpstr>Calibri</vt:lpstr>
      <vt:lpstr>Candara</vt:lpstr>
      <vt:lpstr>Symbol</vt:lpstr>
      <vt:lpstr>Times New Roman</vt:lpstr>
      <vt:lpstr>Wingdings</vt:lpstr>
      <vt:lpstr>Waveform</vt:lpstr>
      <vt:lpstr>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  <vt:lpstr>  The International Association of Women Police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Association of Women Police</dc:title>
  <dc:creator>M Shorter</dc:creator>
  <cp:lastModifiedBy>Carol Paterick</cp:lastModifiedBy>
  <cp:revision>52</cp:revision>
  <dcterms:created xsi:type="dcterms:W3CDTF">2017-04-25T22:00:05Z</dcterms:created>
  <dcterms:modified xsi:type="dcterms:W3CDTF">2019-06-09T22:03:45Z</dcterms:modified>
</cp:coreProperties>
</file>